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officedocument.obfuscatedFont" Extension="odttf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</p:sldIdLst>
  <p:sldSz cy="6858000" cx="12192000"/>
  <p:notesSz cx="6858000" cy="9144000"/>
  <p:embeddedFontLst>
    <p:embeddedFont>
      <p:font typeface="Poppins"/>
      <p:regular r:id="rId18"/>
      <p:bold r:id="rId19"/>
      <p:italic r:id="rId20"/>
      <p:boldItalic r:id="rId21"/>
    </p:embeddedFont>
    <p:embeddedFont>
      <p:font typeface="Noto Sans TC"/>
      <p:regular r:id="rId22"/>
      <p:bold r:id="rId2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000000"/>
          </p15:clr>
        </p15:guide>
        <p15:guide id="2" pos="2880">
          <p15:clr>
            <a:srgbClr val="000000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96F6107A-49F8-42C6-A120-5B5649CFF90F}">
  <a:tblStyle styleId="{96F6107A-49F8-42C6-A120-5B5649CFF90F}" styleName="Table_0">
    <a:wholeTbl>
      <a:tcTxStyle b="off" i="off">
        <a:font>
          <a:latin typeface="Calibri"/>
          <a:ea typeface="Calibri"/>
          <a:cs typeface="Calibri"/>
        </a:font>
        <a:schemeClr val="dk1"/>
      </a:tcTxStyle>
      <a:tcStyle>
        <a:tcBdr>
          <a:left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insideV>
        </a:tcBdr>
        <a:fill>
          <a:solidFill>
            <a:srgbClr val="E8ECF4"/>
          </a:solidFill>
        </a:fill>
      </a:tcStyle>
    </a:wholeTbl>
    <a:band1H>
      <a:tcTxStyle/>
      <a:tcStyle>
        <a:fill>
          <a:solidFill>
            <a:srgbClr val="CFD7E7"/>
          </a:solidFill>
        </a:fill>
      </a:tcStyle>
    </a:band1H>
    <a:band2H>
      <a:tcTxStyle/>
    </a:band2H>
    <a:band1V>
      <a:tcTxStyle/>
      <a:tcStyle>
        <a:fill>
          <a:solidFill>
            <a:srgbClr val="CFD7E7"/>
          </a:solidFill>
        </a:fill>
      </a:tcStyle>
    </a:band1V>
    <a:band2V>
      <a:tcTxStyle/>
    </a:band2V>
    <a:lastCol>
      <a:tcTxStyle b="on" i="off">
        <a:font>
          <a:latin typeface="Calibri"/>
          <a:ea typeface="Calibri"/>
          <a:cs typeface="Calibri"/>
        </a:font>
        <a:schemeClr val="lt1"/>
      </a:tcTxStyle>
      <a:tcStyle>
        <a:fill>
          <a:solidFill>
            <a:schemeClr val="accent1"/>
          </a:solidFill>
        </a:fill>
      </a:tcStyle>
    </a:lastCol>
    <a:firstCol>
      <a:tcTxStyle b="on" i="off">
        <a:font>
          <a:latin typeface="Calibri"/>
          <a:ea typeface="Calibri"/>
          <a:cs typeface="Calibri"/>
        </a:font>
        <a:schemeClr val="lt1"/>
      </a:tcTxStyle>
      <a:tcStyle>
        <a:fill>
          <a:solidFill>
            <a:schemeClr val="accent1"/>
          </a:solidFill>
        </a:fill>
      </a:tcStyle>
    </a:firstCol>
    <a:lastRow>
      <a:tcTxStyle b="on" i="off">
        <a:font>
          <a:latin typeface="Calibri"/>
          <a:ea typeface="Calibri"/>
          <a:cs typeface="Calibri"/>
        </a:font>
        <a:schemeClr val="lt1"/>
      </a:tcTxStyle>
      <a:tcStyle>
        <a:tcBdr>
          <a:top>
            <a:ln cap="flat" cmpd="sng" w="381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top>
        </a:tcBdr>
        <a:fill>
          <a:solidFill>
            <a:schemeClr val="accent1"/>
          </a:solidFill>
        </a:fill>
      </a:tcStyle>
    </a:lastRow>
    <a:seCell>
      <a:tcTxStyle/>
    </a:seCell>
    <a:swCell>
      <a:tcTxStyle/>
    </a:swCell>
    <a:firstRow>
      <a:tcTxStyle b="on" i="off">
        <a:font>
          <a:latin typeface="Calibri"/>
          <a:ea typeface="Calibri"/>
          <a:cs typeface="Calibri"/>
        </a:font>
        <a:schemeClr val="lt1"/>
      </a:tcTxStyle>
      <a:tcStyle>
        <a:tcBdr>
          <a:bottom>
            <a:ln cap="flat" cmpd="sng" w="381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bottom>
        </a:tcBdr>
        <a:fill>
          <a:solidFill>
            <a:schemeClr val="accent1"/>
          </a:solidFill>
        </a:fill>
      </a:tcStyle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Poppins-italic.fntdata"/><Relationship Id="rId11" Type="http://schemas.openxmlformats.org/officeDocument/2006/relationships/slide" Target="slides/slide5.xml"/><Relationship Id="rId22" Type="http://schemas.openxmlformats.org/officeDocument/2006/relationships/font" Target="fonts/NotoSansTC-regular.fntdata"/><Relationship Id="rId10" Type="http://schemas.openxmlformats.org/officeDocument/2006/relationships/slide" Target="slides/slide4.xml"/><Relationship Id="rId21" Type="http://schemas.openxmlformats.org/officeDocument/2006/relationships/font" Target="fonts/Poppins-boldItalic.fntdata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23" Type="http://schemas.openxmlformats.org/officeDocument/2006/relationships/font" Target="fonts/NotoSansTC-bold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5" Type="http://schemas.openxmlformats.org/officeDocument/2006/relationships/slideMaster" Target="slideMasters/slideMaster1.xml"/><Relationship Id="rId19" Type="http://schemas.openxmlformats.org/officeDocument/2006/relationships/font" Target="fonts/Poppins-bold.fntdata"/><Relationship Id="rId6" Type="http://schemas.openxmlformats.org/officeDocument/2006/relationships/notesMaster" Target="notesMasters/notesMaster1.xml"/><Relationship Id="rId18" Type="http://schemas.openxmlformats.org/officeDocument/2006/relationships/font" Target="fonts/Poppins-regular.fntdata"/><Relationship Id="rId7" Type="http://schemas.openxmlformats.org/officeDocument/2006/relationships/slide" Target="slides/slide1.xml"/><Relationship Id="rId8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7" name="Google Shape;217;p10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4" name="Google Shape;234;p1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" name="Google Shape;89;p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" name="Google Shape;109;p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5" name="Google Shape;125;p4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Google Shape;139;p5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7" name="Google Shape;157;p6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8" name="Google Shape;168;p7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2" name="Google Shape;192;p8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2" name="Google Shape;202;p9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2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" name="Google Shape;13;p2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11"/>
          <p:cNvSpPr txBox="1"/>
          <p:nvPr>
            <p:ph idx="1" type="body"/>
          </p:nvPr>
        </p:nvSpPr>
        <p:spPr>
          <a:xfrm rot="5400000">
            <a:off x="2309019" y="-251618"/>
            <a:ext cx="4525963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1" name="Google Shape;71;p11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" name="Google Shape;72;p11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" name="Google Shape;73;p11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2"/>
          <p:cNvSpPr txBox="1"/>
          <p:nvPr>
            <p:ph type="title"/>
          </p:nvPr>
        </p:nvSpPr>
        <p:spPr>
          <a:xfrm rot="5400000">
            <a:off x="4732338" y="2171701"/>
            <a:ext cx="5851525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12"/>
          <p:cNvSpPr txBox="1"/>
          <p:nvPr>
            <p:ph idx="1" type="body"/>
          </p:nvPr>
        </p:nvSpPr>
        <p:spPr>
          <a:xfrm rot="5400000">
            <a:off x="541338" y="190500"/>
            <a:ext cx="5851525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7" name="Google Shape;77;p12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8" name="Google Shape;78;p12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" name="Google Shape;79;p12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 txBox="1"/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" name="Google Shape;17;p3"/>
          <p:cNvSpPr txBox="1"/>
          <p:nvPr>
            <p:ph idx="1" type="subTitle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18" name="Google Shape;18;p3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3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" name="Google Shape;20;p3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4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4" name="Google Shape;24;p4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4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" name="Google Shape;26;p4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5"/>
          <p:cNvSpPr txBox="1"/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b="1" sz="4000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5"/>
          <p:cNvSpPr txBox="1"/>
          <p:nvPr>
            <p:ph idx="1" type="body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30" name="Google Shape;30;p5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5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" name="Google Shape;32;p5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6"/>
          <p:cNvSpPr txBox="1"/>
          <p:nvPr>
            <p:ph idx="1" type="body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36" name="Google Shape;36;p6"/>
          <p:cNvSpPr txBox="1"/>
          <p:nvPr>
            <p:ph idx="2" type="body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37" name="Google Shape;37;p6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6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6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" name="Google Shape;42;p7"/>
          <p:cNvSpPr txBox="1"/>
          <p:nvPr>
            <p:ph idx="1" type="body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3" name="Google Shape;43;p7"/>
          <p:cNvSpPr txBox="1"/>
          <p:nvPr>
            <p:ph idx="2" type="body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44" name="Google Shape;44;p7"/>
          <p:cNvSpPr txBox="1"/>
          <p:nvPr>
            <p:ph idx="3" type="body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5" name="Google Shape;45;p7"/>
          <p:cNvSpPr txBox="1"/>
          <p:nvPr>
            <p:ph idx="4" type="body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46" name="Google Shape;46;p7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7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7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8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8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8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8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9"/>
          <p:cNvSpPr txBox="1"/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9"/>
          <p:cNvSpPr txBox="1"/>
          <p:nvPr>
            <p:ph idx="1" type="body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57" name="Google Shape;57;p9"/>
          <p:cNvSpPr txBox="1"/>
          <p:nvPr>
            <p:ph idx="2" type="body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58" name="Google Shape;58;p9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" name="Google Shape;59;p9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9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0"/>
          <p:cNvSpPr txBox="1"/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10"/>
          <p:cNvSpPr/>
          <p:nvPr>
            <p:ph idx="2" type="pic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</p:sp>
      <p:sp>
        <p:nvSpPr>
          <p:cNvPr id="64" name="Google Shape;64;p10"/>
          <p:cNvSpPr txBox="1"/>
          <p:nvPr>
            <p:ph idx="1" type="body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65" name="Google Shape;65;p10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" name="Google Shape;66;p10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10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" name="Google Shape;9;p1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" name="Google Shape;10;p1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.png"/><Relationship Id="rId4" Type="http://schemas.openxmlformats.org/officeDocument/2006/relationships/image" Target="../media/image12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Relationship Id="rId4" Type="http://schemas.openxmlformats.org/officeDocument/2006/relationships/image" Target="../media/image6.png"/><Relationship Id="rId9" Type="http://schemas.openxmlformats.org/officeDocument/2006/relationships/image" Target="../media/image17.png"/><Relationship Id="rId5" Type="http://schemas.openxmlformats.org/officeDocument/2006/relationships/image" Target="../media/image13.png"/><Relationship Id="rId6" Type="http://schemas.openxmlformats.org/officeDocument/2006/relationships/image" Target="../media/image11.png"/><Relationship Id="rId7" Type="http://schemas.openxmlformats.org/officeDocument/2006/relationships/image" Target="../media/image9.png"/><Relationship Id="rId8" Type="http://schemas.openxmlformats.org/officeDocument/2006/relationships/image" Target="../media/image14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5.png"/><Relationship Id="rId4" Type="http://schemas.openxmlformats.org/officeDocument/2006/relationships/image" Target="../media/image15.png"/><Relationship Id="rId5" Type="http://schemas.openxmlformats.org/officeDocument/2006/relationships/image" Target="../media/image16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7.png"/><Relationship Id="rId4" Type="http://schemas.openxmlformats.org/officeDocument/2006/relationships/image" Target="../media/image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4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8.png"/><Relationship Id="rId4" Type="http://schemas.openxmlformats.org/officeDocument/2006/relationships/image" Target="../media/image10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.png" id="84" name="Google Shape;84;p1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85" name="Google Shape;85;p13"/>
          <p:cNvSpPr txBox="1"/>
          <p:nvPr/>
        </p:nvSpPr>
        <p:spPr>
          <a:xfrm>
            <a:off x="762000" y="1162050"/>
            <a:ext cx="11201400" cy="2659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5400" u="none" cap="none" strike="noStrike">
                <a:solidFill>
                  <a:srgbClr val="006241"/>
                </a:solidFill>
                <a:latin typeface="Poppins"/>
                <a:ea typeface="Poppins"/>
                <a:cs typeface="Poppins"/>
                <a:sym typeface="Poppins"/>
              </a:rPr>
              <a:t>Java</a:t>
            </a:r>
            <a:br>
              <a:rPr b="1" lang="en-US" sz="5400">
                <a:solidFill>
                  <a:srgbClr val="006241"/>
                </a:solidFill>
                <a:latin typeface="Poppins"/>
                <a:ea typeface="Poppins"/>
                <a:cs typeface="Poppins"/>
                <a:sym typeface="Poppins"/>
              </a:rPr>
            </a:br>
            <a:r>
              <a:rPr b="1" i="0" lang="en-US" sz="5400" u="none" cap="none" strike="noStrike">
                <a:solidFill>
                  <a:srgbClr val="006241"/>
                </a:solidFill>
                <a:latin typeface="Poppins"/>
                <a:ea typeface="Poppins"/>
                <a:cs typeface="Poppins"/>
                <a:sym typeface="Poppins"/>
              </a:rPr>
              <a:t>Collections</a:t>
            </a:r>
            <a:br>
              <a:rPr b="0" i="0" lang="en-US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b="1" i="0" lang="en-US" sz="5400" u="none" cap="none" strike="noStrike">
                <a:solidFill>
                  <a:srgbClr val="006241"/>
                </a:solidFill>
                <a:latin typeface="Poppins"/>
                <a:ea typeface="Poppins"/>
                <a:cs typeface="Poppins"/>
                <a:sym typeface="Poppins"/>
              </a:rPr>
              <a:t>Framework</a:t>
            </a:r>
            <a:endParaRPr/>
          </a:p>
        </p:txBody>
      </p:sp>
      <p:sp>
        <p:nvSpPr>
          <p:cNvPr id="86" name="Google Shape;86;p13"/>
          <p:cNvSpPr txBox="1"/>
          <p:nvPr/>
        </p:nvSpPr>
        <p:spPr>
          <a:xfrm>
            <a:off x="762000" y="3917096"/>
            <a:ext cx="10668000" cy="3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5995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100" u="none" cap="none" strike="noStrike">
                <a:solidFill>
                  <a:srgbClr val="666666"/>
                </a:solidFill>
                <a:latin typeface="Noto Sans TC"/>
                <a:ea typeface="Noto Sans TC"/>
                <a:cs typeface="Noto Sans TC"/>
                <a:sym typeface="Noto Sans TC"/>
              </a:rPr>
              <a:t>Part 1：Array 陣列深度解析與限制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.png" id="219" name="Google Shape;219;p2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20" name="Google Shape;220;p22"/>
          <p:cNvSpPr txBox="1"/>
          <p:nvPr/>
        </p:nvSpPr>
        <p:spPr>
          <a:xfrm>
            <a:off x="762000" y="2361011"/>
            <a:ext cx="5048400" cy="231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500" u="none" cap="none" strike="noStrike">
                <a:solidFill>
                  <a:srgbClr val="333333"/>
                </a:solidFill>
                <a:latin typeface="Noto Sans TC"/>
                <a:ea typeface="Noto Sans TC"/>
                <a:cs typeface="Noto Sans TC"/>
                <a:sym typeface="Noto Sans TC"/>
              </a:rPr>
              <a:t>當 Array 空間不足時，你必須：</a:t>
            </a:r>
            <a:endParaRPr/>
          </a:p>
        </p:txBody>
      </p:sp>
      <p:sp>
        <p:nvSpPr>
          <p:cNvPr id="221" name="Google Shape;221;p22"/>
          <p:cNvSpPr txBox="1"/>
          <p:nvPr/>
        </p:nvSpPr>
        <p:spPr>
          <a:xfrm>
            <a:off x="762000" y="4266011"/>
            <a:ext cx="5048400" cy="231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1" lang="en-US" sz="1500" u="none" cap="none" strike="noStrike">
                <a:solidFill>
                  <a:srgbClr val="333333"/>
                </a:solidFill>
                <a:latin typeface="Noto Sans TC"/>
                <a:ea typeface="Noto Sans TC"/>
                <a:cs typeface="Noto Sans TC"/>
                <a:sym typeface="Noto Sans TC"/>
              </a:rPr>
              <a:t>這在大型系統實務上幾乎不可行，效率太差且代碼冗長。</a:t>
            </a:r>
            <a:endParaRPr/>
          </a:p>
        </p:txBody>
      </p:sp>
      <p:sp>
        <p:nvSpPr>
          <p:cNvPr id="222" name="Google Shape;222;p22"/>
          <p:cNvSpPr txBox="1"/>
          <p:nvPr/>
        </p:nvSpPr>
        <p:spPr>
          <a:xfrm>
            <a:off x="1143000" y="2856311"/>
            <a:ext cx="4667400" cy="231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148225" spcFirstLastPara="1" rIns="0" wrap="square" tIns="0">
            <a:sp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500" u="none" cap="none" strike="noStrike">
                <a:solidFill>
                  <a:srgbClr val="333333"/>
                </a:solidFill>
                <a:latin typeface="Noto Sans TC"/>
                <a:ea typeface="Noto Sans TC"/>
                <a:cs typeface="Noto Sans TC"/>
                <a:sym typeface="Noto Sans TC"/>
              </a:rPr>
              <a:t>建立</a:t>
            </a:r>
            <a:r>
              <a:rPr b="0" i="0" lang="en-US" sz="1500" u="none" cap="none" strike="noStrike">
                <a:solidFill>
                  <a:srgbClr val="333333"/>
                </a:solidFill>
                <a:latin typeface="Noto Sans TC"/>
                <a:ea typeface="Noto Sans TC"/>
                <a:cs typeface="Noto Sans TC"/>
                <a:sym typeface="Noto Sans TC"/>
              </a:rPr>
              <a:t>一個全新的、更大的陣列。</a:t>
            </a:r>
            <a:endParaRPr/>
          </a:p>
        </p:txBody>
      </p:sp>
      <p:sp>
        <p:nvSpPr>
          <p:cNvPr id="223" name="Google Shape;223;p22"/>
          <p:cNvSpPr txBox="1"/>
          <p:nvPr/>
        </p:nvSpPr>
        <p:spPr>
          <a:xfrm>
            <a:off x="1143000" y="3161111"/>
            <a:ext cx="4667400" cy="231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148225" spcFirstLastPara="1" rIns="0" wrap="square" tIns="0">
            <a:sp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500" u="none" cap="none" strike="noStrike">
                <a:solidFill>
                  <a:srgbClr val="333333"/>
                </a:solidFill>
                <a:latin typeface="Noto Sans TC"/>
                <a:ea typeface="Noto Sans TC"/>
                <a:cs typeface="Noto Sans TC"/>
                <a:sym typeface="Noto Sans TC"/>
              </a:rPr>
              <a:t>使用迴圈將舊陣列的資料</a:t>
            </a:r>
            <a:r>
              <a:rPr b="1" i="0" lang="en-US" sz="1500" u="none" cap="none" strike="noStrike">
                <a:solidFill>
                  <a:srgbClr val="333333"/>
                </a:solidFill>
                <a:latin typeface="Noto Sans TC"/>
                <a:ea typeface="Noto Sans TC"/>
                <a:cs typeface="Noto Sans TC"/>
                <a:sym typeface="Noto Sans TC"/>
              </a:rPr>
              <a:t>逐一複製</a:t>
            </a:r>
            <a:r>
              <a:rPr b="0" i="0" lang="en-US" sz="1500" u="none" cap="none" strike="noStrike">
                <a:solidFill>
                  <a:srgbClr val="333333"/>
                </a:solidFill>
                <a:latin typeface="Noto Sans TC"/>
                <a:ea typeface="Noto Sans TC"/>
                <a:cs typeface="Noto Sans TC"/>
                <a:sym typeface="Noto Sans TC"/>
              </a:rPr>
              <a:t>過去。</a:t>
            </a:r>
            <a:endParaRPr/>
          </a:p>
        </p:txBody>
      </p:sp>
      <p:sp>
        <p:nvSpPr>
          <p:cNvPr id="224" name="Google Shape;224;p22"/>
          <p:cNvSpPr txBox="1"/>
          <p:nvPr/>
        </p:nvSpPr>
        <p:spPr>
          <a:xfrm>
            <a:off x="1143000" y="3465911"/>
            <a:ext cx="4667400" cy="231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148225" spcFirstLastPara="1" rIns="0" wrap="square" tIns="0">
            <a:sp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500" u="none" cap="none" strike="noStrike">
                <a:solidFill>
                  <a:srgbClr val="333333"/>
                </a:solidFill>
                <a:latin typeface="Noto Sans TC"/>
                <a:ea typeface="Noto Sans TC"/>
                <a:cs typeface="Noto Sans TC"/>
                <a:sym typeface="Noto Sans TC"/>
              </a:rPr>
              <a:t>在新位置</a:t>
            </a:r>
            <a:r>
              <a:rPr b="1" i="0" lang="en-US" sz="1500" u="none" cap="none" strike="noStrike">
                <a:solidFill>
                  <a:srgbClr val="333333"/>
                </a:solidFill>
                <a:latin typeface="Noto Sans TC"/>
                <a:ea typeface="Noto Sans TC"/>
                <a:cs typeface="Noto Sans TC"/>
                <a:sym typeface="Noto Sans TC"/>
              </a:rPr>
              <a:t>加入</a:t>
            </a:r>
            <a:r>
              <a:rPr b="0" i="0" lang="en-US" sz="1500" u="none" cap="none" strike="noStrike">
                <a:solidFill>
                  <a:srgbClr val="333333"/>
                </a:solidFill>
                <a:latin typeface="Noto Sans TC"/>
                <a:ea typeface="Noto Sans TC"/>
                <a:cs typeface="Noto Sans TC"/>
                <a:sym typeface="Noto Sans TC"/>
              </a:rPr>
              <a:t>新元素。</a:t>
            </a:r>
            <a:endParaRPr/>
          </a:p>
        </p:txBody>
      </p:sp>
      <p:sp>
        <p:nvSpPr>
          <p:cNvPr id="225" name="Google Shape;225;p22"/>
          <p:cNvSpPr txBox="1"/>
          <p:nvPr/>
        </p:nvSpPr>
        <p:spPr>
          <a:xfrm>
            <a:off x="1143000" y="3770711"/>
            <a:ext cx="4667400" cy="231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148225" spcFirstLastPara="1" rIns="0" wrap="square" tIns="0">
            <a:sp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500" u="none" cap="none" strike="noStrike">
                <a:solidFill>
                  <a:srgbClr val="333333"/>
                </a:solidFill>
                <a:latin typeface="Noto Sans TC"/>
                <a:ea typeface="Noto Sans TC"/>
                <a:cs typeface="Noto Sans TC"/>
                <a:sym typeface="Noto Sans TC"/>
              </a:rPr>
              <a:t>將原本的變數名稱</a:t>
            </a:r>
            <a:r>
              <a:rPr b="1" i="0" lang="en-US" sz="1500" u="none" cap="none" strike="noStrike">
                <a:solidFill>
                  <a:srgbClr val="333333"/>
                </a:solidFill>
                <a:latin typeface="Noto Sans TC"/>
                <a:ea typeface="Noto Sans TC"/>
                <a:cs typeface="Noto Sans TC"/>
                <a:sym typeface="Noto Sans TC"/>
              </a:rPr>
              <a:t>重新指向</a:t>
            </a:r>
            <a:r>
              <a:rPr b="0" i="0" lang="en-US" sz="1500" u="none" cap="none" strike="noStrike">
                <a:solidFill>
                  <a:srgbClr val="333333"/>
                </a:solidFill>
                <a:latin typeface="Noto Sans TC"/>
                <a:ea typeface="Noto Sans TC"/>
                <a:cs typeface="Noto Sans TC"/>
                <a:sym typeface="Noto Sans TC"/>
              </a:rPr>
              <a:t>新陣列。</a:t>
            </a:r>
            <a:endParaRPr/>
          </a:p>
        </p:txBody>
      </p:sp>
      <p:pic>
        <p:nvPicPr>
          <p:cNvPr descr="image.png" id="226" name="Google Shape;226;p2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000125" y="2862261"/>
            <a:ext cx="148232" cy="21907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.png" id="227" name="Google Shape;227;p2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000125" y="3167061"/>
            <a:ext cx="148232" cy="21907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.png" id="228" name="Google Shape;228;p2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000125" y="3471860"/>
            <a:ext cx="148232" cy="21907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.png" id="229" name="Google Shape;229;p2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000125" y="3776661"/>
            <a:ext cx="148232" cy="219075"/>
          </a:xfrm>
          <a:prstGeom prst="rect">
            <a:avLst/>
          </a:prstGeom>
          <a:noFill/>
          <a:ln>
            <a:noFill/>
          </a:ln>
        </p:spPr>
      </p:pic>
      <p:sp>
        <p:nvSpPr>
          <p:cNvPr id="230" name="Google Shape;230;p22"/>
          <p:cNvSpPr txBox="1"/>
          <p:nvPr/>
        </p:nvSpPr>
        <p:spPr>
          <a:xfrm>
            <a:off x="1000125" y="919311"/>
            <a:ext cx="10951368" cy="56197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3300" u="none" cap="none" strike="noStrike">
                <a:solidFill>
                  <a:srgbClr val="006241"/>
                </a:solidFill>
                <a:latin typeface="Noto Sans TC"/>
                <a:ea typeface="Noto Sans TC"/>
                <a:cs typeface="Noto Sans TC"/>
                <a:sym typeface="Noto Sans TC"/>
              </a:rPr>
              <a:t>傳統解法：手動擴容的繁瑣</a:t>
            </a:r>
            <a:endParaRPr/>
          </a:p>
        </p:txBody>
      </p:sp>
      <p:sp>
        <p:nvSpPr>
          <p:cNvPr id="231" name="Google Shape;231;p22"/>
          <p:cNvSpPr/>
          <p:nvPr/>
        </p:nvSpPr>
        <p:spPr>
          <a:xfrm>
            <a:off x="762000" y="919311"/>
            <a:ext cx="114300" cy="561975"/>
          </a:xfrm>
          <a:prstGeom prst="rect">
            <a:avLst/>
          </a:prstGeom>
          <a:solidFill>
            <a:srgbClr val="00A55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23"/>
          <p:cNvSpPr txBox="1"/>
          <p:nvPr/>
        </p:nvSpPr>
        <p:spPr>
          <a:xfrm>
            <a:off x="495300" y="2042219"/>
            <a:ext cx="11201400" cy="723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4200" u="none" cap="none" strike="noStrike">
                <a:solidFill>
                  <a:srgbClr val="006241"/>
                </a:solidFill>
                <a:latin typeface="Noto Sans TC"/>
                <a:ea typeface="Noto Sans TC"/>
                <a:cs typeface="Noto Sans TC"/>
                <a:sym typeface="Noto Sans TC"/>
              </a:rPr>
              <a:t>為什麼我們需要 Collection？</a:t>
            </a:r>
            <a:endParaRPr/>
          </a:p>
        </p:txBody>
      </p:sp>
      <p:sp>
        <p:nvSpPr>
          <p:cNvPr id="237" name="Google Shape;237;p23"/>
          <p:cNvSpPr txBox="1"/>
          <p:nvPr/>
        </p:nvSpPr>
        <p:spPr>
          <a:xfrm>
            <a:off x="1809750" y="3494484"/>
            <a:ext cx="8572500" cy="780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950" u="none" cap="none" strike="noStrike">
                <a:solidFill>
                  <a:srgbClr val="333333"/>
                </a:solidFill>
                <a:latin typeface="Noto Sans TC"/>
                <a:ea typeface="Noto Sans TC"/>
                <a:cs typeface="Noto Sans TC"/>
                <a:sym typeface="Noto Sans TC"/>
              </a:rPr>
              <a:t>Java 提供 </a:t>
            </a:r>
            <a:r>
              <a:rPr b="1" i="0" lang="en-US" sz="1950" u="none" cap="none" strike="noStrike">
                <a:solidFill>
                  <a:srgbClr val="333333"/>
                </a:solidFill>
                <a:latin typeface="Noto Sans TC"/>
                <a:ea typeface="Noto Sans TC"/>
                <a:cs typeface="Noto Sans TC"/>
                <a:sym typeface="Noto Sans TC"/>
              </a:rPr>
              <a:t>Collection Framework</a:t>
            </a:r>
            <a:r>
              <a:rPr b="0" i="0" lang="en-US" sz="1950" u="none" cap="none" strike="noStrike">
                <a:solidFill>
                  <a:srgbClr val="333333"/>
                </a:solidFill>
                <a:latin typeface="Noto Sans TC"/>
                <a:ea typeface="Noto Sans TC"/>
                <a:cs typeface="Noto Sans TC"/>
                <a:sym typeface="Noto Sans TC"/>
              </a:rPr>
              <a:t>，就是為了把這些</a:t>
            </a:r>
            <a:br>
              <a:rPr b="0" i="0" lang="en-US" sz="1950" u="none" cap="none" strike="noStrike">
                <a:solidFill>
                  <a:srgbClr val="333333"/>
                </a:solidFill>
                <a:latin typeface="Noto Sans TC"/>
                <a:ea typeface="Noto Sans TC"/>
                <a:cs typeface="Noto Sans TC"/>
                <a:sym typeface="Noto Sans TC"/>
              </a:rPr>
            </a:br>
            <a:r>
              <a:rPr b="0" i="0" lang="en-US" sz="1950" u="none" cap="none" strike="noStrike">
                <a:solidFill>
                  <a:srgbClr val="333333"/>
                </a:solidFill>
                <a:latin typeface="Noto Sans TC"/>
                <a:ea typeface="Noto Sans TC"/>
                <a:cs typeface="Noto Sans TC"/>
                <a:sym typeface="Noto Sans TC"/>
              </a:rPr>
              <a:t>「搬家」、「擴容」、「位移」的</a:t>
            </a:r>
            <a:r>
              <a:rPr lang="en-US" sz="1950">
                <a:solidFill>
                  <a:srgbClr val="333333"/>
                </a:solidFill>
                <a:latin typeface="Noto Sans TC"/>
                <a:ea typeface="Noto Sans TC"/>
                <a:cs typeface="Noto Sans TC"/>
                <a:sym typeface="Noto Sans TC"/>
              </a:rPr>
              <a:t>任務</a:t>
            </a:r>
            <a:r>
              <a:rPr b="0" i="0" lang="en-US" sz="1950" u="none" cap="none" strike="noStrike">
                <a:solidFill>
                  <a:srgbClr val="333333"/>
                </a:solidFill>
                <a:latin typeface="Noto Sans TC"/>
                <a:ea typeface="Noto Sans TC"/>
                <a:cs typeface="Noto Sans TC"/>
                <a:sym typeface="Noto Sans TC"/>
              </a:rPr>
              <a:t>全部封裝好。</a:t>
            </a:r>
            <a:endParaRPr/>
          </a:p>
        </p:txBody>
      </p:sp>
      <p:sp>
        <p:nvSpPr>
          <p:cNvPr id="238" name="Google Shape;238;p23"/>
          <p:cNvSpPr/>
          <p:nvPr/>
        </p:nvSpPr>
        <p:spPr>
          <a:xfrm>
            <a:off x="762000" y="4572595"/>
            <a:ext cx="10668000" cy="685800"/>
          </a:xfrm>
          <a:prstGeom prst="rect">
            <a:avLst/>
          </a:prstGeom>
          <a:solidFill>
            <a:srgbClr val="00624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9" name="Google Shape;239;p23"/>
          <p:cNvSpPr txBox="1"/>
          <p:nvPr/>
        </p:nvSpPr>
        <p:spPr>
          <a:xfrm>
            <a:off x="1143000" y="4763095"/>
            <a:ext cx="9906000" cy="3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800" u="none" cap="none" strike="noStrike">
                <a:solidFill>
                  <a:srgbClr val="FFFFFF"/>
                </a:solidFill>
                <a:latin typeface="Noto Sans TC"/>
                <a:ea typeface="Noto Sans TC"/>
                <a:cs typeface="Noto Sans TC"/>
                <a:sym typeface="Noto Sans TC"/>
              </a:rPr>
              <a:t>ArrayList = 自動化擴容的陣列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.png" id="91" name="Google Shape;91;p1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.png" id="92" name="Google Shape;92;p1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62000" y="3722191"/>
            <a:ext cx="3365450" cy="28003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.png" id="93" name="Google Shape;93;p14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4413200" y="3722191"/>
            <a:ext cx="3365450" cy="28003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.png" id="94" name="Google Shape;94;p14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8064400" y="3722191"/>
            <a:ext cx="3365599" cy="2800350"/>
          </a:xfrm>
          <a:prstGeom prst="rect">
            <a:avLst/>
          </a:prstGeom>
          <a:noFill/>
          <a:ln>
            <a:noFill/>
          </a:ln>
        </p:spPr>
      </p:pic>
      <p:sp>
        <p:nvSpPr>
          <p:cNvPr id="95" name="Google Shape;95;p14"/>
          <p:cNvSpPr/>
          <p:nvPr/>
        </p:nvSpPr>
        <p:spPr>
          <a:xfrm>
            <a:off x="5524500" y="571500"/>
            <a:ext cx="1143000" cy="76200"/>
          </a:xfrm>
          <a:prstGeom prst="rect">
            <a:avLst/>
          </a:prstGeom>
          <a:solidFill>
            <a:srgbClr val="A8D40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6" name="Google Shape;96;p14"/>
          <p:cNvSpPr txBox="1"/>
          <p:nvPr/>
        </p:nvSpPr>
        <p:spPr>
          <a:xfrm>
            <a:off x="4175760" y="1028700"/>
            <a:ext cx="3840480" cy="876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4800" u="none" cap="none" strike="noStrike">
                <a:solidFill>
                  <a:srgbClr val="006241"/>
                </a:solidFill>
                <a:latin typeface="Noto Sans TC"/>
                <a:ea typeface="Noto Sans TC"/>
                <a:cs typeface="Noto Sans TC"/>
                <a:sym typeface="Noto Sans TC"/>
              </a:rPr>
              <a:t>課程大綱預覽</a:t>
            </a:r>
            <a:endParaRPr/>
          </a:p>
        </p:txBody>
      </p:sp>
      <p:sp>
        <p:nvSpPr>
          <p:cNvPr id="97" name="Google Shape;97;p14"/>
          <p:cNvSpPr txBox="1"/>
          <p:nvPr/>
        </p:nvSpPr>
        <p:spPr>
          <a:xfrm>
            <a:off x="2286000" y="2190750"/>
            <a:ext cx="7620000" cy="720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5994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800" u="none" cap="none" strike="noStrike">
                <a:solidFill>
                  <a:srgbClr val="333333"/>
                </a:solidFill>
                <a:latin typeface="Noto Sans TC"/>
                <a:ea typeface="Noto Sans TC"/>
                <a:cs typeface="Noto Sans TC"/>
                <a:sym typeface="Noto Sans TC"/>
              </a:rPr>
              <a:t>在實際專案中，</a:t>
            </a:r>
            <a:r>
              <a:rPr lang="en-US" sz="1800">
                <a:solidFill>
                  <a:srgbClr val="333333"/>
                </a:solidFill>
                <a:latin typeface="Noto Sans TC"/>
                <a:ea typeface="Noto Sans TC"/>
                <a:cs typeface="Noto Sans TC"/>
                <a:sym typeface="Noto Sans TC"/>
              </a:rPr>
              <a:t>經常需要</a:t>
            </a:r>
            <a:r>
              <a:rPr b="0" i="0" lang="en-US" sz="1800" u="none" cap="none" strike="noStrike">
                <a:solidFill>
                  <a:srgbClr val="333333"/>
                </a:solidFill>
                <a:latin typeface="Noto Sans TC"/>
                <a:ea typeface="Noto Sans TC"/>
                <a:cs typeface="Noto Sans TC"/>
                <a:sym typeface="Noto Sans TC"/>
              </a:rPr>
              <a:t>處理「一堆資料」（客戶、訂單、交易紀錄）。</a:t>
            </a:r>
            <a:br>
              <a:rPr b="0" i="0" lang="en-US" sz="1800" u="none" cap="none" strike="noStrike">
                <a:solidFill>
                  <a:srgbClr val="333333"/>
                </a:solidFill>
                <a:latin typeface="Noto Sans TC"/>
                <a:ea typeface="Noto Sans TC"/>
                <a:cs typeface="Noto Sans TC"/>
                <a:sym typeface="Noto Sans TC"/>
              </a:rPr>
            </a:br>
            <a:r>
              <a:rPr b="0" i="0" lang="en-US" sz="1800" u="none" cap="none" strike="noStrike">
                <a:solidFill>
                  <a:srgbClr val="333333"/>
                </a:solidFill>
                <a:latin typeface="Noto Sans TC"/>
                <a:ea typeface="Noto Sans TC"/>
                <a:cs typeface="Noto Sans TC"/>
                <a:sym typeface="Noto Sans TC"/>
              </a:rPr>
              <a:t>JCF 是處理這些資料的標準工具箱。</a:t>
            </a:r>
            <a:endParaRPr/>
          </a:p>
        </p:txBody>
      </p:sp>
      <p:pic>
        <p:nvPicPr>
          <p:cNvPr descr="image.png" id="98" name="Google Shape;98;p14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1047750" y="4055566"/>
            <a:ext cx="428625" cy="381000"/>
          </a:xfrm>
          <a:prstGeom prst="rect">
            <a:avLst/>
          </a:prstGeom>
          <a:noFill/>
          <a:ln>
            <a:noFill/>
          </a:ln>
        </p:spPr>
      </p:pic>
      <p:sp>
        <p:nvSpPr>
          <p:cNvPr id="99" name="Google Shape;99;p14"/>
          <p:cNvSpPr txBox="1"/>
          <p:nvPr/>
        </p:nvSpPr>
        <p:spPr>
          <a:xfrm>
            <a:off x="1047750" y="4865191"/>
            <a:ext cx="2933647" cy="381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2100" u="none" cap="none" strike="noStrike">
                <a:solidFill>
                  <a:srgbClr val="00A551"/>
                </a:solidFill>
                <a:latin typeface="Noto Sans TC"/>
                <a:ea typeface="Noto Sans TC"/>
                <a:cs typeface="Noto Sans TC"/>
                <a:sym typeface="Noto Sans TC"/>
              </a:rPr>
              <a:t>Array (陣列)</a:t>
            </a:r>
            <a:endParaRPr/>
          </a:p>
        </p:txBody>
      </p:sp>
      <p:sp>
        <p:nvSpPr>
          <p:cNvPr id="100" name="Google Shape;100;p14"/>
          <p:cNvSpPr txBox="1"/>
          <p:nvPr/>
        </p:nvSpPr>
        <p:spPr>
          <a:xfrm>
            <a:off x="1047750" y="5436691"/>
            <a:ext cx="2793950" cy="609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500" u="none" cap="none" strike="noStrike">
                <a:solidFill>
                  <a:srgbClr val="333333"/>
                </a:solidFill>
                <a:latin typeface="Noto Sans TC"/>
                <a:ea typeface="Noto Sans TC"/>
                <a:cs typeface="Noto Sans TC"/>
                <a:sym typeface="Noto Sans TC"/>
              </a:rPr>
              <a:t>最基礎的容器，理解其限制是學習 Collection 的起點。</a:t>
            </a:r>
            <a:endParaRPr/>
          </a:p>
        </p:txBody>
      </p:sp>
      <p:pic>
        <p:nvPicPr>
          <p:cNvPr descr="image.png" id="101" name="Google Shape;101;p14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4698950" y="4055566"/>
            <a:ext cx="381000" cy="381000"/>
          </a:xfrm>
          <a:prstGeom prst="rect">
            <a:avLst/>
          </a:prstGeom>
          <a:noFill/>
          <a:ln>
            <a:noFill/>
          </a:ln>
        </p:spPr>
      </p:pic>
      <p:sp>
        <p:nvSpPr>
          <p:cNvPr id="102" name="Google Shape;102;p14"/>
          <p:cNvSpPr txBox="1"/>
          <p:nvPr/>
        </p:nvSpPr>
        <p:spPr>
          <a:xfrm>
            <a:off x="4698950" y="4865191"/>
            <a:ext cx="2933647" cy="381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2100" u="none" cap="none" strike="noStrike">
                <a:solidFill>
                  <a:srgbClr val="00A551"/>
                </a:solidFill>
                <a:latin typeface="Noto Sans TC"/>
                <a:ea typeface="Noto Sans TC"/>
                <a:cs typeface="Noto Sans TC"/>
                <a:sym typeface="Noto Sans TC"/>
              </a:rPr>
              <a:t>Collection 體系</a:t>
            </a:r>
            <a:endParaRPr/>
          </a:p>
        </p:txBody>
      </p:sp>
      <p:sp>
        <p:nvSpPr>
          <p:cNvPr id="103" name="Google Shape;103;p14"/>
          <p:cNvSpPr txBox="1"/>
          <p:nvPr/>
        </p:nvSpPr>
        <p:spPr>
          <a:xfrm>
            <a:off x="4698950" y="5436691"/>
            <a:ext cx="2793950" cy="609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500" u="none" cap="none" strike="noStrike">
                <a:solidFill>
                  <a:srgbClr val="333333"/>
                </a:solidFill>
                <a:latin typeface="Noto Sans TC"/>
                <a:ea typeface="Noto Sans TC"/>
                <a:cs typeface="Noto Sans TC"/>
                <a:sym typeface="Noto Sans TC"/>
              </a:rPr>
              <a:t>List, Set, Queue。處理大量元素的主力工具。</a:t>
            </a:r>
            <a:endParaRPr/>
          </a:p>
        </p:txBody>
      </p:sp>
      <p:pic>
        <p:nvPicPr>
          <p:cNvPr descr="image.png" id="104" name="Google Shape;104;p14"/>
          <p:cNvPicPr preferRelativeResize="0"/>
          <p:nvPr/>
        </p:nvPicPr>
        <p:blipFill rotWithShape="1">
          <a:blip r:embed="rId9">
            <a:alphaModFix/>
          </a:blip>
          <a:srcRect b="0" l="0" r="0" t="0"/>
          <a:stretch/>
        </p:blipFill>
        <p:spPr>
          <a:xfrm>
            <a:off x="8350150" y="4055566"/>
            <a:ext cx="428625" cy="381000"/>
          </a:xfrm>
          <a:prstGeom prst="rect">
            <a:avLst/>
          </a:prstGeom>
          <a:noFill/>
          <a:ln>
            <a:noFill/>
          </a:ln>
        </p:spPr>
      </p:pic>
      <p:sp>
        <p:nvSpPr>
          <p:cNvPr id="105" name="Google Shape;105;p14"/>
          <p:cNvSpPr txBox="1"/>
          <p:nvPr/>
        </p:nvSpPr>
        <p:spPr>
          <a:xfrm>
            <a:off x="8350150" y="4865191"/>
            <a:ext cx="2933804" cy="381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2100" u="none" cap="none" strike="noStrike">
                <a:solidFill>
                  <a:srgbClr val="00A551"/>
                </a:solidFill>
                <a:latin typeface="Noto Sans TC"/>
                <a:ea typeface="Noto Sans TC"/>
                <a:cs typeface="Noto Sans TC"/>
                <a:sym typeface="Noto Sans TC"/>
              </a:rPr>
              <a:t>Map 體系</a:t>
            </a:r>
            <a:endParaRPr/>
          </a:p>
        </p:txBody>
      </p:sp>
      <p:sp>
        <p:nvSpPr>
          <p:cNvPr id="106" name="Google Shape;106;p14"/>
          <p:cNvSpPr txBox="1"/>
          <p:nvPr/>
        </p:nvSpPr>
        <p:spPr>
          <a:xfrm>
            <a:off x="8350150" y="5436691"/>
            <a:ext cx="2794099" cy="609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500" u="none" cap="none" strike="noStrike">
                <a:solidFill>
                  <a:srgbClr val="333333"/>
                </a:solidFill>
                <a:latin typeface="Noto Sans TC"/>
                <a:ea typeface="Noto Sans TC"/>
                <a:cs typeface="Noto Sans TC"/>
                <a:sym typeface="Noto Sans TC"/>
              </a:rPr>
              <a:t>Key-Value 結構。查表、快取、統計的好幫手。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.png" id="111" name="Google Shape;111;p1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12" name="Google Shape;112;p15"/>
          <p:cNvSpPr txBox="1"/>
          <p:nvPr/>
        </p:nvSpPr>
        <p:spPr>
          <a:xfrm>
            <a:off x="762000" y="2100411"/>
            <a:ext cx="5048250" cy="609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500" u="none" cap="none" strike="noStrike">
                <a:solidFill>
                  <a:srgbClr val="333333"/>
                </a:solidFill>
                <a:latin typeface="Noto Sans TC"/>
                <a:ea typeface="Noto Sans TC"/>
                <a:cs typeface="Noto Sans TC"/>
                <a:sym typeface="Noto Sans TC"/>
              </a:rPr>
              <a:t>在進入強大的 Collection 之前，我們必須快速複習 Array。這不是因為它複雜，而是要建立一個核心認知：</a:t>
            </a:r>
            <a:endParaRPr/>
          </a:p>
        </p:txBody>
      </p:sp>
      <p:sp>
        <p:nvSpPr>
          <p:cNvPr id="113" name="Google Shape;113;p15"/>
          <p:cNvSpPr/>
          <p:nvPr/>
        </p:nvSpPr>
        <p:spPr>
          <a:xfrm>
            <a:off x="762000" y="3429000"/>
            <a:ext cx="6259800" cy="718500"/>
          </a:xfrm>
          <a:prstGeom prst="rect">
            <a:avLst/>
          </a:prstGeom>
          <a:solidFill>
            <a:srgbClr val="00624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4" name="Google Shape;114;p15"/>
          <p:cNvSpPr txBox="1"/>
          <p:nvPr/>
        </p:nvSpPr>
        <p:spPr>
          <a:xfrm>
            <a:off x="1161750" y="3651450"/>
            <a:ext cx="54603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5994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800" u="none" cap="none" strike="noStrike">
                <a:solidFill>
                  <a:srgbClr val="A8D400"/>
                </a:solidFill>
                <a:latin typeface="Noto Sans TC"/>
                <a:ea typeface="Noto Sans TC"/>
                <a:cs typeface="Noto Sans TC"/>
                <a:sym typeface="Noto Sans TC"/>
              </a:rPr>
              <a:t>「Array 的限制，就是 Collection 存在的理由。」</a:t>
            </a:r>
            <a:endParaRPr/>
          </a:p>
        </p:txBody>
      </p:sp>
      <p:sp>
        <p:nvSpPr>
          <p:cNvPr id="115" name="Google Shape;115;p15"/>
          <p:cNvSpPr txBox="1"/>
          <p:nvPr/>
        </p:nvSpPr>
        <p:spPr>
          <a:xfrm>
            <a:off x="762000" y="4870102"/>
            <a:ext cx="190500" cy="3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500" u="none" cap="none" strike="noStrike">
                <a:solidFill>
                  <a:srgbClr val="333333"/>
                </a:solidFill>
                <a:latin typeface="Noto Sans TC"/>
                <a:ea typeface="Noto Sans TC"/>
                <a:cs typeface="Noto Sans TC"/>
                <a:sym typeface="Noto Sans TC"/>
              </a:rPr>
              <a:t>•</a:t>
            </a:r>
            <a:endParaRPr/>
          </a:p>
        </p:txBody>
      </p:sp>
      <p:sp>
        <p:nvSpPr>
          <p:cNvPr id="116" name="Google Shape;116;p15"/>
          <p:cNvSpPr txBox="1"/>
          <p:nvPr/>
        </p:nvSpPr>
        <p:spPr>
          <a:xfrm>
            <a:off x="952500" y="4870102"/>
            <a:ext cx="4857750" cy="3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190500" spcFirstLastPara="1" rIns="0" wrap="square" tIns="0">
            <a:sp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500" u="none" cap="none" strike="noStrike">
                <a:solidFill>
                  <a:srgbClr val="333333"/>
                </a:solidFill>
                <a:latin typeface="Noto Sans TC"/>
                <a:ea typeface="Noto Sans TC"/>
                <a:cs typeface="Noto Sans TC"/>
                <a:sym typeface="Noto Sans TC"/>
              </a:rPr>
              <a:t>Array 是所有資料結構的底層物理基礎。</a:t>
            </a:r>
            <a:endParaRPr/>
          </a:p>
        </p:txBody>
      </p:sp>
      <p:sp>
        <p:nvSpPr>
          <p:cNvPr id="117" name="Google Shape;117;p15"/>
          <p:cNvSpPr txBox="1"/>
          <p:nvPr/>
        </p:nvSpPr>
        <p:spPr>
          <a:xfrm>
            <a:off x="762000" y="5317777"/>
            <a:ext cx="190500" cy="3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500" u="none" cap="none" strike="noStrike">
                <a:solidFill>
                  <a:srgbClr val="333333"/>
                </a:solidFill>
                <a:latin typeface="Noto Sans TC"/>
                <a:ea typeface="Noto Sans TC"/>
                <a:cs typeface="Noto Sans TC"/>
                <a:sym typeface="Noto Sans TC"/>
              </a:rPr>
              <a:t>•</a:t>
            </a:r>
            <a:endParaRPr/>
          </a:p>
        </p:txBody>
      </p:sp>
      <p:sp>
        <p:nvSpPr>
          <p:cNvPr id="118" name="Google Shape;118;p15"/>
          <p:cNvSpPr txBox="1"/>
          <p:nvPr/>
        </p:nvSpPr>
        <p:spPr>
          <a:xfrm>
            <a:off x="952500" y="5317775"/>
            <a:ext cx="4959600" cy="231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190500" spcFirstLastPara="1" rIns="0" wrap="square" tIns="0">
            <a:sp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500" u="none" cap="none" strike="noStrike">
                <a:solidFill>
                  <a:srgbClr val="333333"/>
                </a:solidFill>
                <a:latin typeface="Noto Sans TC"/>
                <a:ea typeface="Noto Sans TC"/>
                <a:cs typeface="Noto Sans TC"/>
                <a:sym typeface="Noto Sans TC"/>
              </a:rPr>
              <a:t>理解它的「痛點」，你才會明白 ArrayList 為什麼好用。</a:t>
            </a:r>
            <a:endParaRPr/>
          </a:p>
        </p:txBody>
      </p:sp>
      <p:sp>
        <p:nvSpPr>
          <p:cNvPr id="119" name="Google Shape;119;p15"/>
          <p:cNvSpPr txBox="1"/>
          <p:nvPr/>
        </p:nvSpPr>
        <p:spPr>
          <a:xfrm>
            <a:off x="762000" y="5765452"/>
            <a:ext cx="190500" cy="3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500" u="none" cap="none" strike="noStrike">
                <a:solidFill>
                  <a:srgbClr val="333333"/>
                </a:solidFill>
                <a:latin typeface="Noto Sans TC"/>
                <a:ea typeface="Noto Sans TC"/>
                <a:cs typeface="Noto Sans TC"/>
                <a:sym typeface="Noto Sans TC"/>
              </a:rPr>
              <a:t>•</a:t>
            </a:r>
            <a:endParaRPr/>
          </a:p>
        </p:txBody>
      </p:sp>
      <p:sp>
        <p:nvSpPr>
          <p:cNvPr id="120" name="Google Shape;120;p15"/>
          <p:cNvSpPr txBox="1"/>
          <p:nvPr/>
        </p:nvSpPr>
        <p:spPr>
          <a:xfrm>
            <a:off x="952500" y="5765452"/>
            <a:ext cx="4857750" cy="3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190500" spcFirstLastPara="1" rIns="0" wrap="square" tIns="0">
            <a:sp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500" u="none" cap="none" strike="noStrike">
                <a:solidFill>
                  <a:srgbClr val="333333"/>
                </a:solidFill>
                <a:latin typeface="Noto Sans TC"/>
                <a:ea typeface="Noto Sans TC"/>
                <a:cs typeface="Noto Sans TC"/>
                <a:sym typeface="Noto Sans TC"/>
              </a:rPr>
              <a:t>這對於開發效能與架構選擇至關重要。</a:t>
            </a:r>
            <a:endParaRPr/>
          </a:p>
        </p:txBody>
      </p:sp>
      <p:sp>
        <p:nvSpPr>
          <p:cNvPr id="121" name="Google Shape;121;p15"/>
          <p:cNvSpPr txBox="1"/>
          <p:nvPr/>
        </p:nvSpPr>
        <p:spPr>
          <a:xfrm>
            <a:off x="1000125" y="919311"/>
            <a:ext cx="10951500" cy="5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3300" u="none" cap="none" strike="noStrike">
                <a:solidFill>
                  <a:srgbClr val="006241"/>
                </a:solidFill>
                <a:latin typeface="Noto Sans TC"/>
                <a:ea typeface="Noto Sans TC"/>
                <a:cs typeface="Noto Sans TC"/>
                <a:sym typeface="Noto Sans TC"/>
              </a:rPr>
              <a:t>為什麼要先講 </a:t>
            </a:r>
            <a:r>
              <a:rPr b="1" lang="en-US" sz="3300">
                <a:solidFill>
                  <a:srgbClr val="006241"/>
                </a:solidFill>
                <a:latin typeface="Noto Sans TC"/>
                <a:ea typeface="Noto Sans TC"/>
                <a:cs typeface="Noto Sans TC"/>
                <a:sym typeface="Noto Sans TC"/>
              </a:rPr>
              <a:t>Array</a:t>
            </a:r>
            <a:r>
              <a:rPr b="1" i="0" lang="en-US" sz="3300" u="none" cap="none" strike="noStrike">
                <a:solidFill>
                  <a:srgbClr val="006241"/>
                </a:solidFill>
                <a:latin typeface="Noto Sans TC"/>
                <a:ea typeface="Noto Sans TC"/>
                <a:cs typeface="Noto Sans TC"/>
                <a:sym typeface="Noto Sans TC"/>
              </a:rPr>
              <a:t>？</a:t>
            </a:r>
            <a:endParaRPr/>
          </a:p>
        </p:txBody>
      </p:sp>
      <p:sp>
        <p:nvSpPr>
          <p:cNvPr id="122" name="Google Shape;122;p15"/>
          <p:cNvSpPr/>
          <p:nvPr/>
        </p:nvSpPr>
        <p:spPr>
          <a:xfrm>
            <a:off x="762000" y="919311"/>
            <a:ext cx="114300" cy="609600"/>
          </a:xfrm>
          <a:prstGeom prst="rect">
            <a:avLst/>
          </a:prstGeom>
          <a:solidFill>
            <a:srgbClr val="00A55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.png" id="127" name="Google Shape;127;p1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28" name="Google Shape;128;p16"/>
          <p:cNvSpPr txBox="1"/>
          <p:nvPr/>
        </p:nvSpPr>
        <p:spPr>
          <a:xfrm>
            <a:off x="7391400" y="2290911"/>
            <a:ext cx="4240530" cy="36195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2100" u="none" cap="none" strike="noStrike">
                <a:solidFill>
                  <a:srgbClr val="00A551"/>
                </a:solidFill>
                <a:latin typeface="Noto Sans TC"/>
                <a:ea typeface="Noto Sans TC"/>
                <a:cs typeface="Noto Sans TC"/>
                <a:sym typeface="Noto Sans TC"/>
              </a:rPr>
              <a:t>關鍵知識點</a:t>
            </a:r>
            <a:endParaRPr/>
          </a:p>
        </p:txBody>
      </p:sp>
      <p:sp>
        <p:nvSpPr>
          <p:cNvPr id="129" name="Google Shape;129;p16"/>
          <p:cNvSpPr txBox="1"/>
          <p:nvPr/>
        </p:nvSpPr>
        <p:spPr>
          <a:xfrm>
            <a:off x="7391400" y="2805261"/>
            <a:ext cx="4038600" cy="3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243475" spcFirstLastPara="1" rIns="0" wrap="square" tIns="0">
            <a:sp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500" u="none" cap="none" strike="noStrike">
                <a:solidFill>
                  <a:srgbClr val="333333"/>
                </a:solidFill>
                <a:latin typeface="Noto Sans TC"/>
                <a:ea typeface="Noto Sans TC"/>
                <a:cs typeface="Noto Sans TC"/>
                <a:sym typeface="Noto Sans TC"/>
              </a:rPr>
              <a:t>靜態初始化</a:t>
            </a:r>
            <a:r>
              <a:rPr b="0" i="0" lang="en-US" sz="1500" u="none" cap="none" strike="noStrike">
                <a:solidFill>
                  <a:srgbClr val="333333"/>
                </a:solidFill>
                <a:latin typeface="Noto Sans TC"/>
                <a:ea typeface="Noto Sans TC"/>
                <a:cs typeface="Noto Sans TC"/>
                <a:sym typeface="Noto Sans TC"/>
              </a:rPr>
              <a:t>：適用於已知所有元素時。</a:t>
            </a:r>
            <a:endParaRPr/>
          </a:p>
        </p:txBody>
      </p:sp>
      <p:sp>
        <p:nvSpPr>
          <p:cNvPr id="130" name="Google Shape;130;p16"/>
          <p:cNvSpPr txBox="1"/>
          <p:nvPr/>
        </p:nvSpPr>
        <p:spPr>
          <a:xfrm>
            <a:off x="7391400" y="3348186"/>
            <a:ext cx="4038600" cy="609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243475" spcFirstLastPara="1" rIns="0" wrap="square" tIns="0">
            <a:sp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500" u="none" cap="none" strike="noStrike">
                <a:solidFill>
                  <a:srgbClr val="333333"/>
                </a:solidFill>
                <a:latin typeface="Noto Sans TC"/>
                <a:ea typeface="Noto Sans TC"/>
                <a:cs typeface="Noto Sans TC"/>
                <a:sym typeface="Noto Sans TC"/>
              </a:rPr>
              <a:t>動態初始化</a:t>
            </a:r>
            <a:r>
              <a:rPr b="0" i="0" lang="en-US" sz="1500" u="none" cap="none" strike="noStrike">
                <a:solidFill>
                  <a:srgbClr val="333333"/>
                </a:solidFill>
                <a:latin typeface="Noto Sans TC"/>
                <a:ea typeface="Noto Sans TC"/>
                <a:cs typeface="Noto Sans TC"/>
                <a:sym typeface="Noto Sans TC"/>
              </a:rPr>
              <a:t>：必須指定 size，JVM 會給予預設值。</a:t>
            </a:r>
            <a:endParaRPr/>
          </a:p>
        </p:txBody>
      </p:sp>
      <p:sp>
        <p:nvSpPr>
          <p:cNvPr id="131" name="Google Shape;131;p16"/>
          <p:cNvSpPr txBox="1"/>
          <p:nvPr/>
        </p:nvSpPr>
        <p:spPr>
          <a:xfrm>
            <a:off x="7391400" y="4195911"/>
            <a:ext cx="4038600" cy="3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243475" spcFirstLastPara="1" rIns="0" wrap="square" tIns="0">
            <a:sp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500" u="none" cap="none" strike="noStrike">
                <a:solidFill>
                  <a:srgbClr val="333333"/>
                </a:solidFill>
                <a:latin typeface="Noto Sans TC"/>
                <a:ea typeface="Noto Sans TC"/>
                <a:cs typeface="Noto Sans TC"/>
                <a:sym typeface="Noto Sans TC"/>
              </a:rPr>
              <a:t>注意：索引 (Index) 永遠從 </a:t>
            </a:r>
            <a:r>
              <a:rPr b="1" i="0" lang="en-US" sz="1500" u="none" cap="none" strike="noStrike">
                <a:solidFill>
                  <a:srgbClr val="333333"/>
                </a:solidFill>
                <a:latin typeface="Noto Sans TC"/>
                <a:ea typeface="Noto Sans TC"/>
                <a:cs typeface="Noto Sans TC"/>
                <a:sym typeface="Noto Sans TC"/>
              </a:rPr>
              <a:t>0</a:t>
            </a:r>
            <a:r>
              <a:rPr b="0" i="0" lang="en-US" sz="1500" u="none" cap="none" strike="noStrike">
                <a:solidFill>
                  <a:srgbClr val="333333"/>
                </a:solidFill>
                <a:latin typeface="Noto Sans TC"/>
                <a:ea typeface="Noto Sans TC"/>
                <a:cs typeface="Noto Sans TC"/>
                <a:sym typeface="Noto Sans TC"/>
              </a:rPr>
              <a:t> 開始。</a:t>
            </a:r>
            <a:endParaRPr/>
          </a:p>
        </p:txBody>
      </p:sp>
      <p:pic>
        <p:nvPicPr>
          <p:cNvPr descr="image.png" id="132" name="Google Shape;132;p1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391400" y="2848123"/>
            <a:ext cx="148232" cy="21907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.png" id="133" name="Google Shape;133;p1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391400" y="3391048"/>
            <a:ext cx="148232" cy="21907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.png" id="134" name="Google Shape;134;p16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7391400" y="4238773"/>
            <a:ext cx="148232" cy="219075"/>
          </a:xfrm>
          <a:prstGeom prst="rect">
            <a:avLst/>
          </a:prstGeom>
          <a:noFill/>
          <a:ln>
            <a:noFill/>
          </a:ln>
        </p:spPr>
      </p:pic>
      <p:sp>
        <p:nvSpPr>
          <p:cNvPr id="135" name="Google Shape;135;p16"/>
          <p:cNvSpPr txBox="1"/>
          <p:nvPr/>
        </p:nvSpPr>
        <p:spPr>
          <a:xfrm>
            <a:off x="1000125" y="919311"/>
            <a:ext cx="10951500" cy="5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3300" u="none" cap="none" strike="noStrike">
                <a:solidFill>
                  <a:srgbClr val="006241"/>
                </a:solidFill>
                <a:latin typeface="Noto Sans TC"/>
                <a:ea typeface="Noto Sans TC"/>
                <a:cs typeface="Noto Sans TC"/>
                <a:sym typeface="Noto Sans TC"/>
              </a:rPr>
              <a:t>A</a:t>
            </a:r>
            <a:r>
              <a:rPr b="1" lang="en-US" sz="3300">
                <a:solidFill>
                  <a:srgbClr val="006241"/>
                </a:solidFill>
                <a:latin typeface="Noto Sans TC"/>
                <a:ea typeface="Noto Sans TC"/>
                <a:cs typeface="Noto Sans TC"/>
                <a:sym typeface="Noto Sans TC"/>
              </a:rPr>
              <a:t>rray</a:t>
            </a:r>
            <a:r>
              <a:rPr b="1" i="0" lang="en-US" sz="3300" u="none" cap="none" strike="noStrike">
                <a:solidFill>
                  <a:srgbClr val="006241"/>
                </a:solidFill>
                <a:latin typeface="Noto Sans TC"/>
                <a:ea typeface="Noto Sans TC"/>
                <a:cs typeface="Noto Sans TC"/>
                <a:sym typeface="Noto Sans TC"/>
              </a:rPr>
              <a:t> 基本操作：初始化</a:t>
            </a:r>
            <a:endParaRPr/>
          </a:p>
        </p:txBody>
      </p:sp>
      <p:sp>
        <p:nvSpPr>
          <p:cNvPr id="136" name="Google Shape;136;p16"/>
          <p:cNvSpPr/>
          <p:nvPr/>
        </p:nvSpPr>
        <p:spPr>
          <a:xfrm>
            <a:off x="762000" y="919311"/>
            <a:ext cx="114300" cy="561975"/>
          </a:xfrm>
          <a:prstGeom prst="rect">
            <a:avLst/>
          </a:prstGeom>
          <a:solidFill>
            <a:srgbClr val="00A55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.png" id="141" name="Google Shape;141;p1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.png" id="142" name="Google Shape;142;p1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62000" y="4347864"/>
            <a:ext cx="5048250" cy="834330"/>
          </a:xfrm>
          <a:prstGeom prst="rect">
            <a:avLst/>
          </a:prstGeom>
          <a:noFill/>
          <a:ln>
            <a:noFill/>
          </a:ln>
        </p:spPr>
      </p:pic>
      <p:sp>
        <p:nvSpPr>
          <p:cNvPr id="143" name="Google Shape;143;p17"/>
          <p:cNvSpPr txBox="1"/>
          <p:nvPr/>
        </p:nvSpPr>
        <p:spPr>
          <a:xfrm>
            <a:off x="762000" y="2100411"/>
            <a:ext cx="5300662" cy="36195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2100" u="none" cap="none" strike="noStrike">
                <a:solidFill>
                  <a:srgbClr val="00A551"/>
                </a:solidFill>
                <a:latin typeface="Noto Sans TC"/>
                <a:ea typeface="Noto Sans TC"/>
                <a:cs typeface="Noto Sans TC"/>
                <a:sym typeface="Noto Sans TC"/>
              </a:rPr>
              <a:t>存取與修改</a:t>
            </a:r>
            <a:endParaRPr/>
          </a:p>
        </p:txBody>
      </p:sp>
      <p:sp>
        <p:nvSpPr>
          <p:cNvPr id="144" name="Google Shape;144;p17"/>
          <p:cNvSpPr txBox="1"/>
          <p:nvPr/>
        </p:nvSpPr>
        <p:spPr>
          <a:xfrm>
            <a:off x="6381750" y="2100411"/>
            <a:ext cx="5300662" cy="36195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2100" u="none" cap="none" strike="noStrike">
                <a:solidFill>
                  <a:srgbClr val="00A551"/>
                </a:solidFill>
                <a:latin typeface="Noto Sans TC"/>
                <a:ea typeface="Noto Sans TC"/>
                <a:cs typeface="Noto Sans TC"/>
                <a:sym typeface="Noto Sans TC"/>
              </a:rPr>
              <a:t>陣列長度注意事項</a:t>
            </a:r>
            <a:endParaRPr/>
          </a:p>
        </p:txBody>
      </p:sp>
      <p:graphicFrame>
        <p:nvGraphicFramePr>
          <p:cNvPr id="145" name="Google Shape;145;p17"/>
          <p:cNvGraphicFramePr/>
          <p:nvPr/>
        </p:nvGraphicFramePr>
        <p:xfrm>
          <a:off x="6381750" y="3708052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{96F6107A-49F8-42C6-A120-5B5649CFF90F}</a:tableStyleId>
              </a:tblPr>
              <a:tblGrid>
                <a:gridCol w="2073625"/>
                <a:gridCol w="2974625"/>
              </a:tblGrid>
              <a:tr h="52150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i="0" lang="en-US" sz="1350" u="none" cap="none" strike="noStrike">
                          <a:solidFill>
                            <a:srgbClr val="FFFFFF"/>
                          </a:solidFill>
                          <a:latin typeface="Noto Sans TC"/>
                          <a:ea typeface="Noto Sans TC"/>
                          <a:cs typeface="Noto Sans TC"/>
                          <a:sym typeface="Noto Sans TC"/>
                        </a:rPr>
                        <a:t>型別</a:t>
                      </a:r>
                      <a:endParaRPr/>
                    </a:p>
                  </a:txBody>
                  <a:tcPr marT="25400" marB="25400" marR="63500" marL="63500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00624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i="0" lang="en-US" sz="1350" u="none" cap="none" strike="noStrike">
                          <a:solidFill>
                            <a:srgbClr val="FFFFFF"/>
                          </a:solidFill>
                          <a:latin typeface="Noto Sans TC"/>
                          <a:ea typeface="Noto Sans TC"/>
                          <a:cs typeface="Noto Sans TC"/>
                          <a:sym typeface="Noto Sans TC"/>
                        </a:rPr>
                        <a:t>取得長度方式</a:t>
                      </a:r>
                      <a:endParaRPr/>
                    </a:p>
                  </a:txBody>
                  <a:tcPr marT="25400" marB="25400" marR="63500" marL="63500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006241"/>
                    </a:solidFill>
                  </a:tcPr>
                </a:tc>
              </a:tr>
              <a:tr h="52150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i="0" lang="en-US" sz="1350" u="none" cap="none" strike="noStrike">
                          <a:solidFill>
                            <a:srgbClr val="333333"/>
                          </a:solidFill>
                          <a:latin typeface="Noto Sans TC"/>
                          <a:ea typeface="Noto Sans TC"/>
                          <a:cs typeface="Noto Sans TC"/>
                          <a:sym typeface="Noto Sans TC"/>
                        </a:rPr>
                        <a:t>Array</a:t>
                      </a:r>
                      <a:endParaRPr/>
                    </a:p>
                  </a:txBody>
                  <a:tcPr marT="25400" marB="25400" marR="63500" marL="63500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0F7F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n-US" sz="1350" u="none" cap="none" strike="noStrike">
                          <a:solidFill>
                            <a:srgbClr val="333333"/>
                          </a:solidFill>
                          <a:latin typeface="Noto Sans TC"/>
                          <a:ea typeface="Noto Sans TC"/>
                          <a:cs typeface="Noto Sans TC"/>
                          <a:sym typeface="Noto Sans TC"/>
                        </a:rPr>
                        <a:t>.length (屬性)</a:t>
                      </a:r>
                      <a:endParaRPr/>
                    </a:p>
                  </a:txBody>
                  <a:tcPr marT="25400" marB="25400" marR="63500" marL="63500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0F7F2"/>
                    </a:solidFill>
                  </a:tcPr>
                </a:tc>
              </a:tr>
              <a:tr h="52150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i="0" lang="en-US" sz="1350" u="none" cap="none" strike="noStrike">
                          <a:solidFill>
                            <a:srgbClr val="333333"/>
                          </a:solidFill>
                          <a:latin typeface="Noto Sans TC"/>
                          <a:ea typeface="Noto Sans TC"/>
                          <a:cs typeface="Noto Sans TC"/>
                          <a:sym typeface="Noto Sans TC"/>
                        </a:rPr>
                        <a:t>String</a:t>
                      </a:r>
                      <a:endParaRPr/>
                    </a:p>
                  </a:txBody>
                  <a:tcPr marT="25400" marB="25400" marR="63500" marL="63500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n-US" sz="1350" u="none" cap="none" strike="noStrike">
                          <a:solidFill>
                            <a:srgbClr val="333333"/>
                          </a:solidFill>
                          <a:latin typeface="Noto Sans TC"/>
                          <a:ea typeface="Noto Sans TC"/>
                          <a:cs typeface="Noto Sans TC"/>
                          <a:sym typeface="Noto Sans TC"/>
                        </a:rPr>
                        <a:t>.length() (方法)</a:t>
                      </a:r>
                      <a:endParaRPr/>
                    </a:p>
                  </a:txBody>
                  <a:tcPr marT="25400" marB="25400" marR="63500" marL="63500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52150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i="0" lang="en-US" sz="1350" u="none" cap="none" strike="noStrike">
                          <a:solidFill>
                            <a:srgbClr val="333333"/>
                          </a:solidFill>
                          <a:latin typeface="Noto Sans TC"/>
                          <a:ea typeface="Noto Sans TC"/>
                          <a:cs typeface="Noto Sans TC"/>
                          <a:sym typeface="Noto Sans TC"/>
                        </a:rPr>
                        <a:t>Collection</a:t>
                      </a:r>
                      <a:endParaRPr/>
                    </a:p>
                  </a:txBody>
                  <a:tcPr marT="25400" marB="25400" marR="63500" marL="63500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0F7F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n-US" sz="1350" u="none" cap="none" strike="noStrike">
                          <a:solidFill>
                            <a:srgbClr val="333333"/>
                          </a:solidFill>
                          <a:latin typeface="Noto Sans TC"/>
                          <a:ea typeface="Noto Sans TC"/>
                          <a:cs typeface="Noto Sans TC"/>
                          <a:sym typeface="Noto Sans TC"/>
                        </a:rPr>
                        <a:t>.size() (方法)</a:t>
                      </a:r>
                      <a:endParaRPr/>
                    </a:p>
                  </a:txBody>
                  <a:tcPr marT="25400" marB="25400" marR="63500" marL="63500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0F7F2"/>
                    </a:solidFill>
                  </a:tcPr>
                </a:tc>
              </a:tr>
            </a:tbl>
          </a:graphicData>
        </a:graphic>
      </p:graphicFrame>
      <p:sp>
        <p:nvSpPr>
          <p:cNvPr id="146" name="Google Shape;146;p17"/>
          <p:cNvSpPr txBox="1"/>
          <p:nvPr/>
        </p:nvSpPr>
        <p:spPr>
          <a:xfrm>
            <a:off x="952500" y="4490739"/>
            <a:ext cx="4714875" cy="5485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350" u="none" cap="none" strike="noStrike">
                <a:solidFill>
                  <a:srgbClr val="333333"/>
                </a:solidFill>
                <a:latin typeface="Noto Sans TC"/>
                <a:ea typeface="Noto Sans TC"/>
                <a:cs typeface="Noto Sans TC"/>
                <a:sym typeface="Noto Sans TC"/>
              </a:rPr>
              <a:t>實務陷阱：</a:t>
            </a:r>
            <a:r>
              <a:rPr b="0" i="0" lang="en-US" sz="1350" u="none" cap="none" strike="noStrike">
                <a:solidFill>
                  <a:srgbClr val="333333"/>
                </a:solidFill>
                <a:latin typeface="Noto Sans TC"/>
                <a:ea typeface="Noto Sans TC"/>
                <a:cs typeface="Noto Sans TC"/>
                <a:sym typeface="Noto Sans TC"/>
              </a:rPr>
              <a:t>存取不存在的 Index 會拋出 ArrayIndexOutOfBoundsException。</a:t>
            </a:r>
            <a:endParaRPr/>
          </a:p>
        </p:txBody>
      </p:sp>
      <p:sp>
        <p:nvSpPr>
          <p:cNvPr id="147" name="Google Shape;147;p17"/>
          <p:cNvSpPr/>
          <p:nvPr/>
        </p:nvSpPr>
        <p:spPr>
          <a:xfrm>
            <a:off x="6381750" y="4731990"/>
            <a:ext cx="2073622" cy="9525"/>
          </a:xfrm>
          <a:prstGeom prst="rect">
            <a:avLst/>
          </a:prstGeom>
          <a:solidFill>
            <a:srgbClr val="DDDDDD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8" name="Google Shape;148;p17"/>
          <p:cNvSpPr/>
          <p:nvPr/>
        </p:nvSpPr>
        <p:spPr>
          <a:xfrm>
            <a:off x="8455372" y="4731990"/>
            <a:ext cx="2974627" cy="9525"/>
          </a:xfrm>
          <a:prstGeom prst="rect">
            <a:avLst/>
          </a:prstGeom>
          <a:solidFill>
            <a:srgbClr val="DDDDDD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9" name="Google Shape;149;p17"/>
          <p:cNvSpPr/>
          <p:nvPr/>
        </p:nvSpPr>
        <p:spPr>
          <a:xfrm>
            <a:off x="6381750" y="5255865"/>
            <a:ext cx="2073622" cy="9525"/>
          </a:xfrm>
          <a:prstGeom prst="rect">
            <a:avLst/>
          </a:prstGeom>
          <a:solidFill>
            <a:srgbClr val="DDDDDD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0" name="Google Shape;150;p17"/>
          <p:cNvSpPr/>
          <p:nvPr/>
        </p:nvSpPr>
        <p:spPr>
          <a:xfrm>
            <a:off x="8455372" y="5255865"/>
            <a:ext cx="2974627" cy="9525"/>
          </a:xfrm>
          <a:prstGeom prst="rect">
            <a:avLst/>
          </a:prstGeom>
          <a:solidFill>
            <a:srgbClr val="DDDDDD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1" name="Google Shape;151;p17"/>
          <p:cNvSpPr/>
          <p:nvPr/>
        </p:nvSpPr>
        <p:spPr>
          <a:xfrm>
            <a:off x="6381750" y="5779740"/>
            <a:ext cx="2073622" cy="9525"/>
          </a:xfrm>
          <a:prstGeom prst="rect">
            <a:avLst/>
          </a:prstGeom>
          <a:solidFill>
            <a:srgbClr val="DDDDDD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2" name="Google Shape;152;p17"/>
          <p:cNvSpPr/>
          <p:nvPr/>
        </p:nvSpPr>
        <p:spPr>
          <a:xfrm>
            <a:off x="8455372" y="5779740"/>
            <a:ext cx="2974627" cy="9525"/>
          </a:xfrm>
          <a:prstGeom prst="rect">
            <a:avLst/>
          </a:prstGeom>
          <a:solidFill>
            <a:srgbClr val="DDDDDD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3" name="Google Shape;153;p17"/>
          <p:cNvSpPr txBox="1"/>
          <p:nvPr/>
        </p:nvSpPr>
        <p:spPr>
          <a:xfrm>
            <a:off x="1000125" y="919311"/>
            <a:ext cx="10951500" cy="5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3300" u="none" cap="none" strike="noStrike">
                <a:solidFill>
                  <a:srgbClr val="006241"/>
                </a:solidFill>
                <a:latin typeface="Noto Sans TC"/>
                <a:ea typeface="Noto Sans TC"/>
                <a:cs typeface="Noto Sans TC"/>
                <a:sym typeface="Noto Sans TC"/>
              </a:rPr>
              <a:t>存取元素與長度屬性</a:t>
            </a:r>
            <a:endParaRPr/>
          </a:p>
        </p:txBody>
      </p:sp>
      <p:sp>
        <p:nvSpPr>
          <p:cNvPr id="154" name="Google Shape;154;p17"/>
          <p:cNvSpPr/>
          <p:nvPr/>
        </p:nvSpPr>
        <p:spPr>
          <a:xfrm>
            <a:off x="762000" y="919311"/>
            <a:ext cx="114300" cy="561975"/>
          </a:xfrm>
          <a:prstGeom prst="rect">
            <a:avLst/>
          </a:prstGeom>
          <a:solidFill>
            <a:srgbClr val="00A55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.png" id="159" name="Google Shape;159;p1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60" name="Google Shape;160;p18"/>
          <p:cNvSpPr txBox="1"/>
          <p:nvPr/>
        </p:nvSpPr>
        <p:spPr>
          <a:xfrm>
            <a:off x="762000" y="2100411"/>
            <a:ext cx="5300662" cy="36195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2100" u="none" cap="none" strike="noStrike">
                <a:solidFill>
                  <a:srgbClr val="00A551"/>
                </a:solidFill>
                <a:latin typeface="Noto Sans TC"/>
                <a:ea typeface="Noto Sans TC"/>
                <a:cs typeface="Noto Sans TC"/>
                <a:sym typeface="Noto Sans TC"/>
              </a:rPr>
              <a:t>傳統 for 迴圈</a:t>
            </a:r>
            <a:endParaRPr/>
          </a:p>
        </p:txBody>
      </p:sp>
      <p:sp>
        <p:nvSpPr>
          <p:cNvPr id="161" name="Google Shape;161;p18"/>
          <p:cNvSpPr txBox="1"/>
          <p:nvPr/>
        </p:nvSpPr>
        <p:spPr>
          <a:xfrm>
            <a:off x="762000" y="3593752"/>
            <a:ext cx="5048250" cy="2437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333333"/>
                </a:solidFill>
                <a:latin typeface="Noto Sans TC"/>
                <a:ea typeface="Noto Sans TC"/>
                <a:cs typeface="Noto Sans TC"/>
                <a:sym typeface="Noto Sans TC"/>
              </a:rPr>
              <a:t>當你需要使用「索引位置」進行操作時使用。</a:t>
            </a:r>
            <a:endParaRPr/>
          </a:p>
        </p:txBody>
      </p:sp>
      <p:sp>
        <p:nvSpPr>
          <p:cNvPr id="162" name="Google Shape;162;p18"/>
          <p:cNvSpPr txBox="1"/>
          <p:nvPr/>
        </p:nvSpPr>
        <p:spPr>
          <a:xfrm>
            <a:off x="6381750" y="2100411"/>
            <a:ext cx="5300662" cy="36195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2100" u="none" cap="none" strike="noStrike">
                <a:solidFill>
                  <a:srgbClr val="00A551"/>
                </a:solidFill>
                <a:latin typeface="Noto Sans TC"/>
                <a:ea typeface="Noto Sans TC"/>
                <a:cs typeface="Noto Sans TC"/>
                <a:sym typeface="Noto Sans TC"/>
              </a:rPr>
              <a:t>增強 for 迴圈 (For-each)</a:t>
            </a:r>
            <a:endParaRPr/>
          </a:p>
        </p:txBody>
      </p:sp>
      <p:sp>
        <p:nvSpPr>
          <p:cNvPr id="163" name="Google Shape;163;p18"/>
          <p:cNvSpPr txBox="1"/>
          <p:nvPr/>
        </p:nvSpPr>
        <p:spPr>
          <a:xfrm>
            <a:off x="6381750" y="3593752"/>
            <a:ext cx="5048250" cy="2437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200" u="none" cap="none" strike="noStrike">
                <a:solidFill>
                  <a:srgbClr val="00A551"/>
                </a:solidFill>
                <a:latin typeface="Noto Sans TC"/>
                <a:ea typeface="Noto Sans TC"/>
                <a:cs typeface="Noto Sans TC"/>
                <a:sym typeface="Noto Sans TC"/>
              </a:rPr>
              <a:t>推薦！</a:t>
            </a:r>
            <a:r>
              <a:rPr b="0" i="0" lang="en-US" sz="1200" u="none" cap="none" strike="noStrike">
                <a:solidFill>
                  <a:srgbClr val="00A551"/>
                </a:solidFill>
                <a:latin typeface="Noto Sans TC"/>
                <a:ea typeface="Noto Sans TC"/>
                <a:cs typeface="Noto Sans TC"/>
                <a:sym typeface="Noto Sans TC"/>
              </a:rPr>
              <a:t> 語法簡潔，用於單純「讀取」所有元素的情境。</a:t>
            </a:r>
            <a:endParaRPr/>
          </a:p>
        </p:txBody>
      </p:sp>
      <p:sp>
        <p:nvSpPr>
          <p:cNvPr id="164" name="Google Shape;164;p18"/>
          <p:cNvSpPr txBox="1"/>
          <p:nvPr/>
        </p:nvSpPr>
        <p:spPr>
          <a:xfrm>
            <a:off x="1000125" y="919311"/>
            <a:ext cx="10951500" cy="5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3300" u="none" cap="none" strike="noStrike">
                <a:solidFill>
                  <a:srgbClr val="006241"/>
                </a:solidFill>
                <a:latin typeface="Noto Sans TC"/>
                <a:ea typeface="Noto Sans TC"/>
                <a:cs typeface="Noto Sans TC"/>
                <a:sym typeface="Noto Sans TC"/>
              </a:rPr>
              <a:t>遍歷陣列 (T</a:t>
            </a:r>
            <a:r>
              <a:rPr b="1" lang="en-US" sz="3300">
                <a:solidFill>
                  <a:srgbClr val="006241"/>
                </a:solidFill>
                <a:latin typeface="Noto Sans TC"/>
                <a:ea typeface="Noto Sans TC"/>
                <a:cs typeface="Noto Sans TC"/>
                <a:sym typeface="Noto Sans TC"/>
              </a:rPr>
              <a:t>raversal</a:t>
            </a:r>
            <a:r>
              <a:rPr b="1" i="0" lang="en-US" sz="3300" u="none" cap="none" strike="noStrike">
                <a:solidFill>
                  <a:srgbClr val="006241"/>
                </a:solidFill>
                <a:latin typeface="Noto Sans TC"/>
                <a:ea typeface="Noto Sans TC"/>
                <a:cs typeface="Noto Sans TC"/>
                <a:sym typeface="Noto Sans TC"/>
              </a:rPr>
              <a:t>)</a:t>
            </a:r>
            <a:endParaRPr/>
          </a:p>
        </p:txBody>
      </p:sp>
      <p:sp>
        <p:nvSpPr>
          <p:cNvPr id="165" name="Google Shape;165;p18"/>
          <p:cNvSpPr/>
          <p:nvPr/>
        </p:nvSpPr>
        <p:spPr>
          <a:xfrm>
            <a:off x="762000" y="919311"/>
            <a:ext cx="114300" cy="561975"/>
          </a:xfrm>
          <a:prstGeom prst="rect">
            <a:avLst/>
          </a:prstGeom>
          <a:solidFill>
            <a:srgbClr val="00A55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.png" id="170" name="Google Shape;170;p1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71" name="Google Shape;171;p19"/>
          <p:cNvSpPr txBox="1"/>
          <p:nvPr/>
        </p:nvSpPr>
        <p:spPr>
          <a:xfrm>
            <a:off x="762000" y="2052786"/>
            <a:ext cx="10668000" cy="3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500" u="none" cap="none" strike="noStrike">
                <a:solidFill>
                  <a:srgbClr val="333333"/>
                </a:solidFill>
                <a:latin typeface="Noto Sans TC"/>
                <a:ea typeface="Noto Sans TC"/>
                <a:cs typeface="Noto Sans TC"/>
                <a:sym typeface="Noto Sans TC"/>
              </a:rPr>
              <a:t>java.util.Arrays 提供了大量靜態方法，處理陣列時應優先考慮使用這些方法，而非自己寫迴圈。</a:t>
            </a:r>
            <a:endParaRPr/>
          </a:p>
        </p:txBody>
      </p:sp>
      <p:graphicFrame>
        <p:nvGraphicFramePr>
          <p:cNvPr id="172" name="Google Shape;172;p19"/>
          <p:cNvGraphicFramePr/>
          <p:nvPr/>
        </p:nvGraphicFramePr>
        <p:xfrm>
          <a:off x="762000" y="2738586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{96F6107A-49F8-42C6-A120-5B5649CFF90F}</a:tableStyleId>
              </a:tblPr>
              <a:tblGrid>
                <a:gridCol w="2381250"/>
                <a:gridCol w="4199625"/>
                <a:gridCol w="4087125"/>
              </a:tblGrid>
              <a:tr h="522275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i="0" lang="en-US" sz="1350" u="none" cap="none" strike="noStrike">
                          <a:solidFill>
                            <a:srgbClr val="FFFFFF"/>
                          </a:solidFill>
                          <a:latin typeface="Noto Sans TC"/>
                          <a:ea typeface="Noto Sans TC"/>
                          <a:cs typeface="Noto Sans TC"/>
                          <a:sym typeface="Noto Sans TC"/>
                        </a:rPr>
                        <a:t>方法名稱</a:t>
                      </a:r>
                      <a:endParaRPr/>
                    </a:p>
                  </a:txBody>
                  <a:tcPr marT="25400" marB="25400" marR="63500" marL="63500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00624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i="0" lang="en-US" sz="1350" u="none" cap="none" strike="noStrike">
                          <a:solidFill>
                            <a:srgbClr val="FFFFFF"/>
                          </a:solidFill>
                          <a:latin typeface="Noto Sans TC"/>
                          <a:ea typeface="Noto Sans TC"/>
                          <a:cs typeface="Noto Sans TC"/>
                          <a:sym typeface="Noto Sans TC"/>
                        </a:rPr>
                        <a:t>功能說明</a:t>
                      </a:r>
                      <a:endParaRPr/>
                    </a:p>
                  </a:txBody>
                  <a:tcPr marT="25400" marB="25400" marR="63500" marL="63500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00624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i="0" lang="en-US" sz="1350" u="none" cap="none" strike="noStrike">
                          <a:solidFill>
                            <a:srgbClr val="FFFFFF"/>
                          </a:solidFill>
                          <a:latin typeface="Noto Sans TC"/>
                          <a:ea typeface="Noto Sans TC"/>
                          <a:cs typeface="Noto Sans TC"/>
                          <a:sym typeface="Noto Sans TC"/>
                        </a:rPr>
                        <a:t>注意事項</a:t>
                      </a:r>
                      <a:endParaRPr/>
                    </a:p>
                  </a:txBody>
                  <a:tcPr marT="25400" marB="25400" marR="63500" marL="63500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006241"/>
                    </a:solidFill>
                  </a:tcPr>
                </a:tc>
              </a:tr>
              <a:tr h="522275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n-US" sz="1350" u="none" cap="none" strike="noStrike">
                          <a:solidFill>
                            <a:srgbClr val="333333"/>
                          </a:solidFill>
                          <a:latin typeface="Noto Sans TC"/>
                          <a:ea typeface="Noto Sans TC"/>
                          <a:cs typeface="Noto Sans TC"/>
                          <a:sym typeface="Noto Sans TC"/>
                        </a:rPr>
                        <a:t>toString()</a:t>
                      </a:r>
                      <a:endParaRPr/>
                    </a:p>
                  </a:txBody>
                  <a:tcPr marT="25400" marB="25400" marR="63500" marL="63500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n-US" sz="1350" u="none" cap="none" strike="noStrike">
                          <a:solidFill>
                            <a:srgbClr val="333333"/>
                          </a:solidFill>
                          <a:latin typeface="Noto Sans TC"/>
                          <a:ea typeface="Noto Sans TC"/>
                          <a:cs typeface="Noto Sans TC"/>
                          <a:sym typeface="Noto Sans TC"/>
                        </a:rPr>
                        <a:t>將陣列內容轉為易讀字串：[3, 1, 4]</a:t>
                      </a:r>
                      <a:endParaRPr/>
                    </a:p>
                  </a:txBody>
                  <a:tcPr marT="25400" marB="25400" marR="63500" marL="63500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n-US" sz="1350" u="none" cap="none" strike="noStrike">
                          <a:solidFill>
                            <a:srgbClr val="333333"/>
                          </a:solidFill>
                          <a:latin typeface="Noto Sans TC"/>
                          <a:ea typeface="Noto Sans TC"/>
                          <a:cs typeface="Noto Sans TC"/>
                          <a:sym typeface="Noto Sans TC"/>
                        </a:rPr>
                        <a:t>直接 print 陣列只會得到記憶體位址。</a:t>
                      </a:r>
                      <a:endParaRPr/>
                    </a:p>
                  </a:txBody>
                  <a:tcPr marT="25400" marB="25400" marR="63500" marL="63500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522275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n-US" sz="1350" u="none" cap="none" strike="noStrike">
                          <a:solidFill>
                            <a:srgbClr val="333333"/>
                          </a:solidFill>
                          <a:latin typeface="Noto Sans TC"/>
                          <a:ea typeface="Noto Sans TC"/>
                          <a:cs typeface="Noto Sans TC"/>
                          <a:sym typeface="Noto Sans TC"/>
                        </a:rPr>
                        <a:t>sort()</a:t>
                      </a:r>
                      <a:endParaRPr/>
                    </a:p>
                  </a:txBody>
                  <a:tcPr marT="25400" marB="25400" marR="63500" marL="63500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0F7F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n-US" sz="1350" u="none" cap="none" strike="noStrike">
                          <a:solidFill>
                            <a:srgbClr val="333333"/>
                          </a:solidFill>
                          <a:latin typeface="Noto Sans TC"/>
                          <a:ea typeface="Noto Sans TC"/>
                          <a:cs typeface="Noto Sans TC"/>
                          <a:sym typeface="Noto Sans TC"/>
                        </a:rPr>
                        <a:t>對陣列元素進行排序（預設升序）。</a:t>
                      </a:r>
                      <a:endParaRPr/>
                    </a:p>
                  </a:txBody>
                  <a:tcPr marT="25400" marB="25400" marR="63500" marL="63500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0F7F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n-US" sz="1350" u="none" cap="none" strike="noStrike">
                          <a:solidFill>
                            <a:srgbClr val="333333"/>
                          </a:solidFill>
                          <a:latin typeface="Noto Sans TC"/>
                          <a:ea typeface="Noto Sans TC"/>
                          <a:cs typeface="Noto Sans TC"/>
                          <a:sym typeface="Noto Sans TC"/>
                        </a:rPr>
                        <a:t>底層使用 Dual-Pivot Quicksort。</a:t>
                      </a:r>
                      <a:endParaRPr/>
                    </a:p>
                  </a:txBody>
                  <a:tcPr marT="25400" marB="25400" marR="63500" marL="63500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0F7F2"/>
                    </a:solidFill>
                  </a:tcPr>
                </a:tc>
              </a:tr>
              <a:tr h="522275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n-US" sz="1350" u="none" cap="none" strike="noStrike">
                          <a:solidFill>
                            <a:srgbClr val="333333"/>
                          </a:solidFill>
                          <a:latin typeface="Noto Sans TC"/>
                          <a:ea typeface="Noto Sans TC"/>
                          <a:cs typeface="Noto Sans TC"/>
                          <a:sym typeface="Noto Sans TC"/>
                        </a:rPr>
                        <a:t>binarySearch()</a:t>
                      </a:r>
                      <a:endParaRPr/>
                    </a:p>
                  </a:txBody>
                  <a:tcPr marT="25400" marB="25400" marR="63500" marL="63500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n-US" sz="1350" u="none" cap="none" strike="noStrike">
                          <a:solidFill>
                            <a:srgbClr val="333333"/>
                          </a:solidFill>
                          <a:latin typeface="Noto Sans TC"/>
                          <a:ea typeface="Noto Sans TC"/>
                          <a:cs typeface="Noto Sans TC"/>
                          <a:sym typeface="Noto Sans TC"/>
                        </a:rPr>
                        <a:t>使用二分搜尋法查找目標元素索引。</a:t>
                      </a:r>
                      <a:endParaRPr/>
                    </a:p>
                  </a:txBody>
                  <a:tcPr marT="25400" marB="25400" marR="63500" marL="63500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i="0" lang="en-US" sz="1350" u="none" cap="none" strike="noStrike">
                          <a:solidFill>
                            <a:srgbClr val="333333"/>
                          </a:solidFill>
                          <a:latin typeface="Noto Sans TC"/>
                          <a:ea typeface="Noto Sans TC"/>
                          <a:cs typeface="Noto Sans TC"/>
                          <a:sym typeface="Noto Sans TC"/>
                        </a:rPr>
                        <a:t>重要！</a:t>
                      </a:r>
                      <a:r>
                        <a:rPr b="0" i="0" lang="en-US" sz="1350" u="none" cap="none" strike="noStrike">
                          <a:solidFill>
                            <a:srgbClr val="333333"/>
                          </a:solidFill>
                          <a:latin typeface="Noto Sans TC"/>
                          <a:ea typeface="Noto Sans TC"/>
                          <a:cs typeface="Noto Sans TC"/>
                          <a:sym typeface="Noto Sans TC"/>
                        </a:rPr>
                        <a:t> 搜尋前必須先進行 sort()。</a:t>
                      </a:r>
                      <a:endParaRPr/>
                    </a:p>
                  </a:txBody>
                  <a:tcPr marT="25400" marB="25400" marR="63500" marL="63500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522275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n-US" sz="1350" u="none" cap="none" strike="noStrike">
                          <a:solidFill>
                            <a:srgbClr val="333333"/>
                          </a:solidFill>
                          <a:latin typeface="Noto Sans TC"/>
                          <a:ea typeface="Noto Sans TC"/>
                          <a:cs typeface="Noto Sans TC"/>
                          <a:sym typeface="Noto Sans TC"/>
                        </a:rPr>
                        <a:t>equals()</a:t>
                      </a:r>
                      <a:endParaRPr/>
                    </a:p>
                  </a:txBody>
                  <a:tcPr marT="25400" marB="25400" marR="63500" marL="63500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0F7F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n-US" sz="1350" u="none" cap="none" strike="noStrike">
                          <a:solidFill>
                            <a:srgbClr val="333333"/>
                          </a:solidFill>
                          <a:latin typeface="Noto Sans TC"/>
                          <a:ea typeface="Noto Sans TC"/>
                          <a:cs typeface="Noto Sans TC"/>
                          <a:sym typeface="Noto Sans TC"/>
                        </a:rPr>
                        <a:t>比較兩個陣列的「內容」是否完全相同。</a:t>
                      </a:r>
                      <a:endParaRPr/>
                    </a:p>
                  </a:txBody>
                  <a:tcPr marT="25400" marB="25400" marR="63500" marL="63500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0F7F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n-US" sz="1350" u="none" cap="none" strike="noStrike">
                          <a:solidFill>
                            <a:srgbClr val="333333"/>
                          </a:solidFill>
                          <a:latin typeface="Noto Sans TC"/>
                          <a:ea typeface="Noto Sans TC"/>
                          <a:cs typeface="Noto Sans TC"/>
                          <a:sym typeface="Noto Sans TC"/>
                        </a:rPr>
                        <a:t>== 比較的是位址。</a:t>
                      </a:r>
                      <a:endParaRPr/>
                    </a:p>
                  </a:txBody>
                  <a:tcPr marT="25400" marB="25400" marR="63500" marL="63500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0F7F2"/>
                    </a:solidFill>
                  </a:tcPr>
                </a:tc>
              </a:tr>
              <a:tr h="522300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n-US" sz="1350" u="none" cap="none" strike="noStrike">
                          <a:solidFill>
                            <a:srgbClr val="333333"/>
                          </a:solidFill>
                          <a:latin typeface="Noto Sans TC"/>
                          <a:ea typeface="Noto Sans TC"/>
                          <a:cs typeface="Noto Sans TC"/>
                          <a:sym typeface="Noto Sans TC"/>
                        </a:rPr>
                        <a:t>copyOf()</a:t>
                      </a:r>
                      <a:endParaRPr/>
                    </a:p>
                  </a:txBody>
                  <a:tcPr marT="25400" marB="25400" marR="63500" marL="63500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n-US" sz="1350" u="none" cap="none" strike="noStrike">
                          <a:solidFill>
                            <a:srgbClr val="333333"/>
                          </a:solidFill>
                          <a:latin typeface="Noto Sans TC"/>
                          <a:ea typeface="Noto Sans TC"/>
                          <a:cs typeface="Noto Sans TC"/>
                          <a:sym typeface="Noto Sans TC"/>
                        </a:rPr>
                        <a:t>複製陣列內容並可指定新長度。</a:t>
                      </a:r>
                      <a:endParaRPr/>
                    </a:p>
                  </a:txBody>
                  <a:tcPr marT="25400" marB="25400" marR="63500" marL="63500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n-US" sz="1350" u="none" cap="none" strike="noStrike">
                          <a:solidFill>
                            <a:srgbClr val="333333"/>
                          </a:solidFill>
                          <a:latin typeface="Noto Sans TC"/>
                          <a:ea typeface="Noto Sans TC"/>
                          <a:cs typeface="Noto Sans TC"/>
                          <a:sym typeface="Noto Sans TC"/>
                        </a:rPr>
                        <a:t>常用於陣列的手動擴容。</a:t>
                      </a:r>
                      <a:endParaRPr/>
                    </a:p>
                  </a:txBody>
                  <a:tcPr marT="25400" marB="25400" marR="63500" marL="63500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173" name="Google Shape;173;p19"/>
          <p:cNvSpPr/>
          <p:nvPr/>
        </p:nvSpPr>
        <p:spPr>
          <a:xfrm>
            <a:off x="762000" y="3762523"/>
            <a:ext cx="2381250" cy="9525"/>
          </a:xfrm>
          <a:prstGeom prst="rect">
            <a:avLst/>
          </a:prstGeom>
          <a:solidFill>
            <a:srgbClr val="DDDDDD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4" name="Google Shape;174;p19"/>
          <p:cNvSpPr/>
          <p:nvPr/>
        </p:nvSpPr>
        <p:spPr>
          <a:xfrm>
            <a:off x="3143250" y="3762523"/>
            <a:ext cx="4199632" cy="9525"/>
          </a:xfrm>
          <a:prstGeom prst="rect">
            <a:avLst/>
          </a:prstGeom>
          <a:solidFill>
            <a:srgbClr val="DDDDDD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5" name="Google Shape;175;p19"/>
          <p:cNvSpPr/>
          <p:nvPr/>
        </p:nvSpPr>
        <p:spPr>
          <a:xfrm>
            <a:off x="7342882" y="3762523"/>
            <a:ext cx="4087117" cy="9525"/>
          </a:xfrm>
          <a:prstGeom prst="rect">
            <a:avLst/>
          </a:prstGeom>
          <a:solidFill>
            <a:srgbClr val="DDDDDD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6" name="Google Shape;176;p19"/>
          <p:cNvSpPr/>
          <p:nvPr/>
        </p:nvSpPr>
        <p:spPr>
          <a:xfrm>
            <a:off x="762000" y="4286398"/>
            <a:ext cx="2381250" cy="9525"/>
          </a:xfrm>
          <a:prstGeom prst="rect">
            <a:avLst/>
          </a:prstGeom>
          <a:solidFill>
            <a:srgbClr val="DDDDDD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7" name="Google Shape;177;p19"/>
          <p:cNvSpPr/>
          <p:nvPr/>
        </p:nvSpPr>
        <p:spPr>
          <a:xfrm>
            <a:off x="3143250" y="4286398"/>
            <a:ext cx="4199632" cy="9525"/>
          </a:xfrm>
          <a:prstGeom prst="rect">
            <a:avLst/>
          </a:prstGeom>
          <a:solidFill>
            <a:srgbClr val="DDDDDD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8" name="Google Shape;178;p19"/>
          <p:cNvSpPr/>
          <p:nvPr/>
        </p:nvSpPr>
        <p:spPr>
          <a:xfrm>
            <a:off x="7342882" y="4286398"/>
            <a:ext cx="4087117" cy="9525"/>
          </a:xfrm>
          <a:prstGeom prst="rect">
            <a:avLst/>
          </a:prstGeom>
          <a:solidFill>
            <a:srgbClr val="DDDDDD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9" name="Google Shape;179;p19"/>
          <p:cNvSpPr/>
          <p:nvPr/>
        </p:nvSpPr>
        <p:spPr>
          <a:xfrm>
            <a:off x="762000" y="4810273"/>
            <a:ext cx="2381250" cy="9525"/>
          </a:xfrm>
          <a:prstGeom prst="rect">
            <a:avLst/>
          </a:prstGeom>
          <a:solidFill>
            <a:srgbClr val="DDDDDD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0" name="Google Shape;180;p19"/>
          <p:cNvSpPr/>
          <p:nvPr/>
        </p:nvSpPr>
        <p:spPr>
          <a:xfrm>
            <a:off x="3143250" y="4810273"/>
            <a:ext cx="4199632" cy="9525"/>
          </a:xfrm>
          <a:prstGeom prst="rect">
            <a:avLst/>
          </a:prstGeom>
          <a:solidFill>
            <a:srgbClr val="DDDDDD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1" name="Google Shape;181;p19"/>
          <p:cNvSpPr/>
          <p:nvPr/>
        </p:nvSpPr>
        <p:spPr>
          <a:xfrm>
            <a:off x="7342882" y="4810273"/>
            <a:ext cx="4087117" cy="9525"/>
          </a:xfrm>
          <a:prstGeom prst="rect">
            <a:avLst/>
          </a:prstGeom>
          <a:solidFill>
            <a:srgbClr val="DDDDDD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2" name="Google Shape;182;p19"/>
          <p:cNvSpPr/>
          <p:nvPr/>
        </p:nvSpPr>
        <p:spPr>
          <a:xfrm>
            <a:off x="762000" y="5334148"/>
            <a:ext cx="2381250" cy="9525"/>
          </a:xfrm>
          <a:prstGeom prst="rect">
            <a:avLst/>
          </a:prstGeom>
          <a:solidFill>
            <a:srgbClr val="DDDDDD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3" name="Google Shape;183;p19"/>
          <p:cNvSpPr/>
          <p:nvPr/>
        </p:nvSpPr>
        <p:spPr>
          <a:xfrm>
            <a:off x="3143250" y="5334148"/>
            <a:ext cx="4199632" cy="9525"/>
          </a:xfrm>
          <a:prstGeom prst="rect">
            <a:avLst/>
          </a:prstGeom>
          <a:solidFill>
            <a:srgbClr val="DDDDDD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4" name="Google Shape;184;p19"/>
          <p:cNvSpPr/>
          <p:nvPr/>
        </p:nvSpPr>
        <p:spPr>
          <a:xfrm>
            <a:off x="7342882" y="5334148"/>
            <a:ext cx="4087117" cy="9525"/>
          </a:xfrm>
          <a:prstGeom prst="rect">
            <a:avLst/>
          </a:prstGeom>
          <a:solidFill>
            <a:srgbClr val="DDDDDD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5" name="Google Shape;185;p19"/>
          <p:cNvSpPr/>
          <p:nvPr/>
        </p:nvSpPr>
        <p:spPr>
          <a:xfrm>
            <a:off x="762000" y="5858023"/>
            <a:ext cx="2381250" cy="9525"/>
          </a:xfrm>
          <a:prstGeom prst="rect">
            <a:avLst/>
          </a:prstGeom>
          <a:solidFill>
            <a:srgbClr val="DDDDDD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6" name="Google Shape;186;p19"/>
          <p:cNvSpPr/>
          <p:nvPr/>
        </p:nvSpPr>
        <p:spPr>
          <a:xfrm>
            <a:off x="3143250" y="5858023"/>
            <a:ext cx="4199632" cy="9525"/>
          </a:xfrm>
          <a:prstGeom prst="rect">
            <a:avLst/>
          </a:prstGeom>
          <a:solidFill>
            <a:srgbClr val="DDDDDD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7" name="Google Shape;187;p19"/>
          <p:cNvSpPr/>
          <p:nvPr/>
        </p:nvSpPr>
        <p:spPr>
          <a:xfrm>
            <a:off x="7342882" y="5858023"/>
            <a:ext cx="4087117" cy="9525"/>
          </a:xfrm>
          <a:prstGeom prst="rect">
            <a:avLst/>
          </a:prstGeom>
          <a:solidFill>
            <a:srgbClr val="DDDDDD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8" name="Google Shape;188;p19"/>
          <p:cNvSpPr txBox="1"/>
          <p:nvPr/>
        </p:nvSpPr>
        <p:spPr>
          <a:xfrm>
            <a:off x="1000125" y="919311"/>
            <a:ext cx="10951500" cy="5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3300" u="none" cap="none" strike="noStrike">
                <a:solidFill>
                  <a:srgbClr val="006241"/>
                </a:solidFill>
                <a:latin typeface="Noto Sans TC"/>
                <a:ea typeface="Noto Sans TC"/>
                <a:cs typeface="Noto Sans TC"/>
                <a:sym typeface="Noto Sans TC"/>
              </a:rPr>
              <a:t>A</a:t>
            </a:r>
            <a:r>
              <a:rPr b="1" lang="en-US" sz="3300">
                <a:solidFill>
                  <a:srgbClr val="006241"/>
                </a:solidFill>
                <a:latin typeface="Noto Sans TC"/>
                <a:ea typeface="Noto Sans TC"/>
                <a:cs typeface="Noto Sans TC"/>
                <a:sym typeface="Noto Sans TC"/>
              </a:rPr>
              <a:t>rrays</a:t>
            </a:r>
            <a:r>
              <a:rPr b="1" i="0" lang="en-US" sz="3300" u="none" cap="none" strike="noStrike">
                <a:solidFill>
                  <a:srgbClr val="006241"/>
                </a:solidFill>
                <a:latin typeface="Noto Sans TC"/>
                <a:ea typeface="Noto Sans TC"/>
                <a:cs typeface="Noto Sans TC"/>
                <a:sym typeface="Noto Sans TC"/>
              </a:rPr>
              <a:t> 工具類：</a:t>
            </a:r>
            <a:endParaRPr/>
          </a:p>
        </p:txBody>
      </p:sp>
      <p:sp>
        <p:nvSpPr>
          <p:cNvPr id="189" name="Google Shape;189;p19"/>
          <p:cNvSpPr/>
          <p:nvPr/>
        </p:nvSpPr>
        <p:spPr>
          <a:xfrm>
            <a:off x="762000" y="919311"/>
            <a:ext cx="114300" cy="561975"/>
          </a:xfrm>
          <a:prstGeom prst="rect">
            <a:avLst/>
          </a:prstGeom>
          <a:solidFill>
            <a:srgbClr val="00A55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.png" id="194" name="Google Shape;194;p2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.png" id="195" name="Google Shape;195;p2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896225" y="1909911"/>
            <a:ext cx="3533775" cy="1783407"/>
          </a:xfrm>
          <a:prstGeom prst="rect">
            <a:avLst/>
          </a:prstGeom>
          <a:noFill/>
          <a:ln>
            <a:noFill/>
          </a:ln>
        </p:spPr>
      </p:pic>
      <p:sp>
        <p:nvSpPr>
          <p:cNvPr id="196" name="Google Shape;196;p20"/>
          <p:cNvSpPr txBox="1"/>
          <p:nvPr/>
        </p:nvSpPr>
        <p:spPr>
          <a:xfrm>
            <a:off x="8153400" y="2167086"/>
            <a:ext cx="3170396" cy="22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200" u="none" cap="none" strike="noStrike">
                <a:solidFill>
                  <a:srgbClr val="006241"/>
                </a:solidFill>
                <a:latin typeface="Noto Sans TC"/>
                <a:ea typeface="Noto Sans TC"/>
                <a:cs typeface="Noto Sans TC"/>
                <a:sym typeface="Noto Sans TC"/>
              </a:rPr>
              <a:t>實務 Tip</a:t>
            </a:r>
            <a:endParaRPr/>
          </a:p>
        </p:txBody>
      </p:sp>
      <p:sp>
        <p:nvSpPr>
          <p:cNvPr id="197" name="Google Shape;197;p20"/>
          <p:cNvSpPr txBox="1"/>
          <p:nvPr/>
        </p:nvSpPr>
        <p:spPr>
          <a:xfrm>
            <a:off x="8153400" y="2548086"/>
            <a:ext cx="3019425" cy="73565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333333"/>
                </a:solidFill>
                <a:latin typeface="Noto Sans TC"/>
                <a:ea typeface="Noto Sans TC"/>
                <a:cs typeface="Noto Sans TC"/>
                <a:sym typeface="Noto Sans TC"/>
              </a:rPr>
              <a:t>Arrays.fill(zeros, 0) 常用於初始化大量資料的預設值，例如影像處理或統計分析的計數器初始。</a:t>
            </a:r>
            <a:endParaRPr/>
          </a:p>
        </p:txBody>
      </p:sp>
      <p:sp>
        <p:nvSpPr>
          <p:cNvPr id="198" name="Google Shape;198;p20"/>
          <p:cNvSpPr txBox="1"/>
          <p:nvPr/>
        </p:nvSpPr>
        <p:spPr>
          <a:xfrm>
            <a:off x="1000125" y="919311"/>
            <a:ext cx="10951500" cy="5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3300" u="none" cap="none" strike="noStrike">
                <a:solidFill>
                  <a:srgbClr val="006241"/>
                </a:solidFill>
                <a:latin typeface="Noto Sans TC"/>
                <a:ea typeface="Noto Sans TC"/>
                <a:cs typeface="Noto Sans TC"/>
                <a:sym typeface="Noto Sans TC"/>
              </a:rPr>
              <a:t>A</a:t>
            </a:r>
            <a:r>
              <a:rPr b="1" lang="en-US" sz="3300">
                <a:solidFill>
                  <a:srgbClr val="006241"/>
                </a:solidFill>
                <a:latin typeface="Noto Sans TC"/>
                <a:ea typeface="Noto Sans TC"/>
                <a:cs typeface="Noto Sans TC"/>
                <a:sym typeface="Noto Sans TC"/>
              </a:rPr>
              <a:t>rrays</a:t>
            </a:r>
            <a:r>
              <a:rPr b="1" i="0" lang="en-US" sz="3300" u="none" cap="none" strike="noStrike">
                <a:solidFill>
                  <a:srgbClr val="006241"/>
                </a:solidFill>
                <a:latin typeface="Noto Sans TC"/>
                <a:ea typeface="Noto Sans TC"/>
                <a:cs typeface="Noto Sans TC"/>
                <a:sym typeface="Noto Sans TC"/>
              </a:rPr>
              <a:t> 工具類 程式碼示範</a:t>
            </a:r>
            <a:endParaRPr/>
          </a:p>
        </p:txBody>
      </p:sp>
      <p:sp>
        <p:nvSpPr>
          <p:cNvPr id="199" name="Google Shape;199;p20"/>
          <p:cNvSpPr/>
          <p:nvPr/>
        </p:nvSpPr>
        <p:spPr>
          <a:xfrm>
            <a:off x="762000" y="919311"/>
            <a:ext cx="114300" cy="609600"/>
          </a:xfrm>
          <a:prstGeom prst="rect">
            <a:avLst/>
          </a:prstGeom>
          <a:solidFill>
            <a:srgbClr val="00A55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.png" id="204" name="Google Shape;204;p2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05" name="Google Shape;205;p21"/>
          <p:cNvSpPr txBox="1"/>
          <p:nvPr/>
        </p:nvSpPr>
        <p:spPr>
          <a:xfrm>
            <a:off x="1000125" y="919311"/>
            <a:ext cx="10951500" cy="5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3300" u="none" cap="none" strike="noStrike">
                <a:solidFill>
                  <a:srgbClr val="006241"/>
                </a:solidFill>
                <a:latin typeface="Noto Sans TC"/>
                <a:ea typeface="Noto Sans TC"/>
                <a:cs typeface="Noto Sans TC"/>
                <a:sym typeface="Noto Sans TC"/>
              </a:rPr>
              <a:t>A</a:t>
            </a:r>
            <a:r>
              <a:rPr b="1" lang="en-US" sz="3300">
                <a:solidFill>
                  <a:srgbClr val="006241"/>
                </a:solidFill>
                <a:latin typeface="Noto Sans TC"/>
                <a:ea typeface="Noto Sans TC"/>
                <a:cs typeface="Noto Sans TC"/>
                <a:sym typeface="Noto Sans TC"/>
              </a:rPr>
              <a:t>rray</a:t>
            </a:r>
            <a:r>
              <a:rPr b="1" i="0" lang="en-US" sz="3300" u="none" cap="none" strike="noStrike">
                <a:solidFill>
                  <a:srgbClr val="006241"/>
                </a:solidFill>
                <a:latin typeface="Noto Sans TC"/>
                <a:ea typeface="Noto Sans TC"/>
                <a:cs typeface="Noto Sans TC"/>
                <a:sym typeface="Noto Sans TC"/>
              </a:rPr>
              <a:t> 的致命限制</a:t>
            </a:r>
            <a:endParaRPr/>
          </a:p>
        </p:txBody>
      </p:sp>
      <p:sp>
        <p:nvSpPr>
          <p:cNvPr id="206" name="Google Shape;206;p21"/>
          <p:cNvSpPr/>
          <p:nvPr/>
        </p:nvSpPr>
        <p:spPr>
          <a:xfrm>
            <a:off x="762000" y="919311"/>
            <a:ext cx="114300" cy="561975"/>
          </a:xfrm>
          <a:prstGeom prst="rect">
            <a:avLst/>
          </a:prstGeom>
          <a:solidFill>
            <a:srgbClr val="00A55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7" name="Google Shape;207;p21"/>
          <p:cNvSpPr txBox="1"/>
          <p:nvPr/>
        </p:nvSpPr>
        <p:spPr>
          <a:xfrm>
            <a:off x="762000" y="2100411"/>
            <a:ext cx="11201400" cy="36195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2100" u="none" cap="none" strike="noStrike">
                <a:solidFill>
                  <a:srgbClr val="00A551"/>
                </a:solidFill>
                <a:latin typeface="Noto Sans TC"/>
                <a:ea typeface="Noto Sans TC"/>
                <a:cs typeface="Noto Sans TC"/>
                <a:sym typeface="Noto Sans TC"/>
              </a:rPr>
              <a:t>固定長度 (Fixed Length)</a:t>
            </a:r>
            <a:endParaRPr/>
          </a:p>
        </p:txBody>
      </p:sp>
      <p:sp>
        <p:nvSpPr>
          <p:cNvPr id="208" name="Google Shape;208;p21"/>
          <p:cNvSpPr txBox="1"/>
          <p:nvPr/>
        </p:nvSpPr>
        <p:spPr>
          <a:xfrm>
            <a:off x="762000" y="2652861"/>
            <a:ext cx="10668000" cy="3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500" u="none" cap="none" strike="noStrike">
                <a:solidFill>
                  <a:srgbClr val="333333"/>
                </a:solidFill>
                <a:latin typeface="Noto Sans TC"/>
                <a:ea typeface="Noto Sans TC"/>
                <a:cs typeface="Noto Sans TC"/>
                <a:sym typeface="Noto Sans TC"/>
              </a:rPr>
              <a:t>這是 Array 最大的問題。一旦初始化，長度就不能動。如果你的購物車原本只有 3 格，想加入第 4 件商品，Array 會直接報錯。</a:t>
            </a:r>
            <a:endParaRPr/>
          </a:p>
        </p:txBody>
      </p:sp>
      <p:sp>
        <p:nvSpPr>
          <p:cNvPr id="209" name="Google Shape;209;p21"/>
          <p:cNvSpPr txBox="1"/>
          <p:nvPr/>
        </p:nvSpPr>
        <p:spPr>
          <a:xfrm>
            <a:off x="885825" y="3148161"/>
            <a:ext cx="66675" cy="3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500" u="none" cap="none" strike="noStrike">
                <a:solidFill>
                  <a:srgbClr val="333333"/>
                </a:solidFill>
                <a:latin typeface="Noto Sans TC"/>
                <a:ea typeface="Noto Sans TC"/>
                <a:cs typeface="Noto Sans TC"/>
                <a:sym typeface="Noto Sans TC"/>
              </a:rPr>
              <a:t>•</a:t>
            </a:r>
            <a:endParaRPr/>
          </a:p>
        </p:txBody>
      </p:sp>
      <p:sp>
        <p:nvSpPr>
          <p:cNvPr id="210" name="Google Shape;210;p21"/>
          <p:cNvSpPr txBox="1"/>
          <p:nvPr/>
        </p:nvSpPr>
        <p:spPr>
          <a:xfrm>
            <a:off x="952500" y="3148161"/>
            <a:ext cx="10477500" cy="3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66675" spcFirstLastPara="1" rIns="0" wrap="square" tIns="0">
            <a:sp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500" u="none" cap="none" strike="noStrike">
                <a:solidFill>
                  <a:srgbClr val="333333"/>
                </a:solidFill>
                <a:latin typeface="Noto Sans TC"/>
                <a:ea typeface="Noto Sans TC"/>
                <a:cs typeface="Noto Sans TC"/>
                <a:sym typeface="Noto Sans TC"/>
              </a:rPr>
              <a:t>無法動態增減。</a:t>
            </a:r>
            <a:endParaRPr/>
          </a:p>
        </p:txBody>
      </p:sp>
      <p:sp>
        <p:nvSpPr>
          <p:cNvPr id="211" name="Google Shape;211;p21"/>
          <p:cNvSpPr txBox="1"/>
          <p:nvPr/>
        </p:nvSpPr>
        <p:spPr>
          <a:xfrm>
            <a:off x="885825" y="3548211"/>
            <a:ext cx="66675" cy="3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500" u="none" cap="none" strike="noStrike">
                <a:solidFill>
                  <a:srgbClr val="333333"/>
                </a:solidFill>
                <a:latin typeface="Noto Sans TC"/>
                <a:ea typeface="Noto Sans TC"/>
                <a:cs typeface="Noto Sans TC"/>
                <a:sym typeface="Noto Sans TC"/>
              </a:rPr>
              <a:t>•</a:t>
            </a:r>
            <a:endParaRPr/>
          </a:p>
        </p:txBody>
      </p:sp>
      <p:sp>
        <p:nvSpPr>
          <p:cNvPr id="212" name="Google Shape;212;p21"/>
          <p:cNvSpPr txBox="1"/>
          <p:nvPr/>
        </p:nvSpPr>
        <p:spPr>
          <a:xfrm>
            <a:off x="952500" y="3548211"/>
            <a:ext cx="10477500" cy="3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66675" spcFirstLastPara="1" rIns="0" wrap="square" tIns="0">
            <a:sp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500" u="none" cap="none" strike="noStrike">
                <a:solidFill>
                  <a:srgbClr val="333333"/>
                </a:solidFill>
                <a:latin typeface="Noto Sans TC"/>
                <a:ea typeface="Noto Sans TC"/>
                <a:cs typeface="Noto Sans TC"/>
                <a:sym typeface="Noto Sans TC"/>
              </a:rPr>
              <a:t>沒有內建的 add(), remove()。</a:t>
            </a:r>
            <a:endParaRPr/>
          </a:p>
        </p:txBody>
      </p:sp>
      <p:sp>
        <p:nvSpPr>
          <p:cNvPr id="213" name="Google Shape;213;p21"/>
          <p:cNvSpPr txBox="1"/>
          <p:nvPr/>
        </p:nvSpPr>
        <p:spPr>
          <a:xfrm>
            <a:off x="885825" y="3948261"/>
            <a:ext cx="66675" cy="3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500" u="none" cap="none" strike="noStrike">
                <a:solidFill>
                  <a:srgbClr val="333333"/>
                </a:solidFill>
                <a:latin typeface="Noto Sans TC"/>
                <a:ea typeface="Noto Sans TC"/>
                <a:cs typeface="Noto Sans TC"/>
                <a:sym typeface="Noto Sans TC"/>
              </a:rPr>
              <a:t>•</a:t>
            </a:r>
            <a:endParaRPr/>
          </a:p>
        </p:txBody>
      </p:sp>
      <p:sp>
        <p:nvSpPr>
          <p:cNvPr id="214" name="Google Shape;214;p21"/>
          <p:cNvSpPr txBox="1"/>
          <p:nvPr/>
        </p:nvSpPr>
        <p:spPr>
          <a:xfrm>
            <a:off x="952500" y="3948261"/>
            <a:ext cx="10477500" cy="3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66675" spcFirstLastPara="1" rIns="0" wrap="square" tIns="0">
            <a:spAutoFit/>
          </a:bodyPr>
          <a:lstStyle/>
          <a:p>
            <a:pPr indent="0" lvl="0" marL="0" marR="0" rtl="0" algn="l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500" u="none" cap="none" strike="noStrike">
                <a:solidFill>
                  <a:srgbClr val="333333"/>
                </a:solidFill>
                <a:latin typeface="Noto Sans TC"/>
                <a:ea typeface="Noto Sans TC"/>
                <a:cs typeface="Noto Sans TC"/>
                <a:sym typeface="Noto Sans TC"/>
              </a:rPr>
              <a:t>想刪除中間元素？必須手動位移後方所有元素，效率極低。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